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96" r:id="rId3"/>
    <p:sldId id="258" r:id="rId4"/>
    <p:sldId id="257" r:id="rId5"/>
    <p:sldId id="259" r:id="rId6"/>
    <p:sldId id="260" r:id="rId7"/>
    <p:sldId id="262" r:id="rId8"/>
    <p:sldId id="261" r:id="rId9"/>
    <p:sldId id="263" r:id="rId10"/>
    <p:sldId id="264" r:id="rId11"/>
    <p:sldId id="265" r:id="rId12"/>
    <p:sldId id="266" r:id="rId13"/>
    <p:sldId id="269" r:id="rId14"/>
    <p:sldId id="274" r:id="rId15"/>
    <p:sldId id="298" r:id="rId16"/>
    <p:sldId id="275" r:id="rId17"/>
    <p:sldId id="297" r:id="rId18"/>
    <p:sldId id="299" r:id="rId19"/>
    <p:sldId id="279" r:id="rId20"/>
    <p:sldId id="283" r:id="rId21"/>
    <p:sldId id="284" r:id="rId22"/>
    <p:sldId id="291" r:id="rId23"/>
    <p:sldId id="300" r:id="rId24"/>
    <p:sldId id="267" r:id="rId25"/>
  </p:sldIdLst>
  <p:sldSz cx="12192000" cy="6858000"/>
  <p:notesSz cx="6858000" cy="9144000"/>
  <p:custDataLst>
    <p:tags r:id="rId2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298CD5-6C1E-4009-B41F-6DF62E31D3BE}" type="datetimeFigureOut">
              <a:rPr lang="en-US" smtClean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670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6/6/2016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6/6/2016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  <p:sldLayoutId id="2147483661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7" Type="http://schemas.openxmlformats.org/officeDocument/2006/relationships/image" Target="../media/image9.emf"/><Relationship Id="rId2" Type="http://schemas.openxmlformats.org/officeDocument/2006/relationships/tags" Target="../tags/tag2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7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7" Type="http://schemas.openxmlformats.org/officeDocument/2006/relationships/image" Target="../media/image10.emf"/><Relationship Id="rId2" Type="http://schemas.openxmlformats.org/officeDocument/2006/relationships/tags" Target="../tags/tag30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8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7" Type="http://schemas.openxmlformats.org/officeDocument/2006/relationships/image" Target="../media/image11.emf"/><Relationship Id="rId2" Type="http://schemas.openxmlformats.org/officeDocument/2006/relationships/tags" Target="../tags/tag33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9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7" Type="http://schemas.openxmlformats.org/officeDocument/2006/relationships/image" Target="../media/image12.emf"/><Relationship Id="rId2" Type="http://schemas.openxmlformats.org/officeDocument/2006/relationships/tags" Target="../tags/tag36.xml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0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3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7" Type="http://schemas.openxmlformats.org/officeDocument/2006/relationships/image" Target="../media/image13.emf"/><Relationship Id="rId2" Type="http://schemas.openxmlformats.org/officeDocument/2006/relationships/tags" Target="../tags/tag39.xml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tags" Target="../tags/tag44.xml"/><Relationship Id="rId7" Type="http://schemas.openxmlformats.org/officeDocument/2006/relationships/image" Target="../media/image14.emf"/><Relationship Id="rId2" Type="http://schemas.openxmlformats.org/officeDocument/2006/relationships/tags" Target="../tags/tag4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12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4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tags" Target="../tags/tag48.xml"/><Relationship Id="rId7" Type="http://schemas.openxmlformats.org/officeDocument/2006/relationships/image" Target="../media/image15.emf"/><Relationship Id="rId2" Type="http://schemas.openxmlformats.org/officeDocument/2006/relationships/tags" Target="../tags/tag47.xml"/><Relationship Id="rId1" Type="http://schemas.openxmlformats.org/officeDocument/2006/relationships/vmlDrawing" Target="../drawings/vmlDrawing13.vml"/><Relationship Id="rId6" Type="http://schemas.openxmlformats.org/officeDocument/2006/relationships/oleObject" Target="../embeddings/oleObject13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7" Type="http://schemas.openxmlformats.org/officeDocument/2006/relationships/image" Target="../media/image2.emf"/><Relationship Id="rId2" Type="http://schemas.openxmlformats.org/officeDocument/2006/relationships/tags" Target="../tags/tag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4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tags" Target="../tags/tag51.xml"/><Relationship Id="rId7" Type="http://schemas.openxmlformats.org/officeDocument/2006/relationships/image" Target="../media/image16.emf"/><Relationship Id="rId2" Type="http://schemas.openxmlformats.org/officeDocument/2006/relationships/tags" Target="../tags/tag50.xml"/><Relationship Id="rId1" Type="http://schemas.openxmlformats.org/officeDocument/2006/relationships/vmlDrawing" Target="../drawings/vmlDrawing14.vml"/><Relationship Id="rId6" Type="http://schemas.openxmlformats.org/officeDocument/2006/relationships/oleObject" Target="../embeddings/oleObject14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7" Type="http://schemas.openxmlformats.org/officeDocument/2006/relationships/image" Target="../media/image17.emf"/><Relationship Id="rId2" Type="http://schemas.openxmlformats.org/officeDocument/2006/relationships/tags" Target="../tags/tag53.xml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1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7" Type="http://schemas.openxmlformats.org/officeDocument/2006/relationships/image" Target="../media/image18.emf"/><Relationship Id="rId2" Type="http://schemas.openxmlformats.org/officeDocument/2006/relationships/tags" Target="../tags/tag56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1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5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9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emf"/><Relationship Id="rId3" Type="http://schemas.openxmlformats.org/officeDocument/2006/relationships/tags" Target="../tags/tag6.xml"/><Relationship Id="rId7" Type="http://schemas.openxmlformats.org/officeDocument/2006/relationships/oleObject" Target="../embeddings/oleObject2.bin"/><Relationship Id="rId2" Type="http://schemas.openxmlformats.org/officeDocument/2006/relationships/tags" Target="../tags/tag5.xml"/><Relationship Id="rId1" Type="http://schemas.openxmlformats.org/officeDocument/2006/relationships/vmlDrawing" Target="../drawings/vmlDrawing2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8.xml"/><Relationship Id="rId4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emf"/><Relationship Id="rId3" Type="http://schemas.openxmlformats.org/officeDocument/2006/relationships/tags" Target="../tags/tag10.xml"/><Relationship Id="rId7" Type="http://schemas.openxmlformats.org/officeDocument/2006/relationships/oleObject" Target="../embeddings/oleObject3.bin"/><Relationship Id="rId2" Type="http://schemas.openxmlformats.org/officeDocument/2006/relationships/tags" Target="../tags/tag9.xml"/><Relationship Id="rId1" Type="http://schemas.openxmlformats.org/officeDocument/2006/relationships/vmlDrawing" Target="../drawings/vmlDrawing3.vml"/><Relationship Id="rId6" Type="http://schemas.openxmlformats.org/officeDocument/2006/relationships/slideLayout" Target="../slideLayouts/slideLayout12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tags" Target="../tags/tag19.xml"/><Relationship Id="rId3" Type="http://schemas.openxmlformats.org/officeDocument/2006/relationships/tags" Target="../tags/tag14.xml"/><Relationship Id="rId7" Type="http://schemas.openxmlformats.org/officeDocument/2006/relationships/tags" Target="../tags/tag18.xml"/><Relationship Id="rId12" Type="http://schemas.openxmlformats.org/officeDocument/2006/relationships/image" Target="../media/image6.emf"/><Relationship Id="rId2" Type="http://schemas.openxmlformats.org/officeDocument/2006/relationships/tags" Target="../tags/tag13.xml"/><Relationship Id="rId1" Type="http://schemas.openxmlformats.org/officeDocument/2006/relationships/vmlDrawing" Target="../drawings/vmlDrawing4.vml"/><Relationship Id="rId6" Type="http://schemas.openxmlformats.org/officeDocument/2006/relationships/tags" Target="../tags/tag17.xml"/><Relationship Id="rId11" Type="http://schemas.openxmlformats.org/officeDocument/2006/relationships/oleObject" Target="../embeddings/oleObject4.bin"/><Relationship Id="rId5" Type="http://schemas.openxmlformats.org/officeDocument/2006/relationships/tags" Target="../tags/tag16.xml"/><Relationship Id="rId10" Type="http://schemas.openxmlformats.org/officeDocument/2006/relationships/slideLayout" Target="../slideLayouts/slideLayout12.xml"/><Relationship Id="rId4" Type="http://schemas.openxmlformats.org/officeDocument/2006/relationships/tags" Target="../tags/tag15.xml"/><Relationship Id="rId9" Type="http://schemas.openxmlformats.org/officeDocument/2006/relationships/tags" Target="../tags/tag2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7" Type="http://schemas.openxmlformats.org/officeDocument/2006/relationships/image" Target="../media/image7.emf"/><Relationship Id="rId2" Type="http://schemas.openxmlformats.org/officeDocument/2006/relationships/tags" Target="../tags/tag2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5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7" Type="http://schemas.openxmlformats.org/officeDocument/2006/relationships/image" Target="../media/image8.emf"/><Relationship Id="rId2" Type="http://schemas.openxmlformats.org/officeDocument/2006/relationships/tags" Target="../tags/tag2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6.bin"/><Relationship Id="rId5" Type="http://schemas.openxmlformats.org/officeDocument/2006/relationships/slideLayout" Target="../slideLayouts/slideLayout12.xml"/><Relationship Id="rId4" Type="http://schemas.openxmlformats.org/officeDocument/2006/relationships/tags" Target="../tags/tag2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Zero </a:t>
            </a:r>
            <a:r>
              <a:rPr lang="en-US" dirty="0" err="1" smtClean="0"/>
              <a:t>sUICIDE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 Health and </a:t>
            </a:r>
          </a:p>
          <a:p>
            <a:r>
              <a:rPr lang="en-US" dirty="0" smtClean="0"/>
              <a:t>Behavioral Health Care</a:t>
            </a:r>
          </a:p>
          <a:p>
            <a:r>
              <a:rPr lang="en-US" dirty="0" smtClean="0"/>
              <a:t>WORKFORCE SURVEY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219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819665" y="151571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6</a:t>
            </a:r>
            <a:r>
              <a:rPr lang="en-US" dirty="0" smtClean="0"/>
              <a:t>. Suicide is always unpredictable.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918518" y="1702173"/>
            <a:ext cx="5638800" cy="402336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Neutral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Don’t Know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817093774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1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422567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819665" y="380619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7. If you talk to someone about suicide, you may inadvertently give that person permission to seriously consider it.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926757" y="2160270"/>
            <a:ext cx="5638800" cy="402336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Neutral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Don’t Know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238757557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14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923181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811427" y="100584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8</a:t>
            </a:r>
            <a:r>
              <a:rPr lang="en-US" dirty="0" smtClean="0"/>
              <a:t>. Depression indicates a suicide risk.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926757" y="2160270"/>
            <a:ext cx="5638800" cy="402336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Neutral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Don’t Know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213755063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294090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819665" y="281765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/>
              <a:t>9</a:t>
            </a:r>
            <a:r>
              <a:rPr lang="en-US" dirty="0" smtClean="0"/>
              <a:t>. </a:t>
            </a:r>
            <a:r>
              <a:rPr lang="en-US" sz="3600" dirty="0" smtClean="0"/>
              <a:t>People have a right to suicide.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93806" y="1962562"/>
            <a:ext cx="5638800" cy="402336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Neutral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Don’t Know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802930258"/>
              </p:ext>
            </p:extLst>
          </p:nvPr>
        </p:nvGraphicFramePr>
        <p:xfrm>
          <a:off x="60960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7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960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91975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819665" y="281765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 smtClean="0"/>
              <a:t>10</a:t>
            </a:r>
            <a:r>
              <a:rPr lang="en-US" sz="3600" dirty="0" smtClean="0"/>
              <a:t>. </a:t>
            </a:r>
            <a:r>
              <a:rPr lang="en-US" sz="3600" dirty="0" smtClean="0"/>
              <a:t>Few people want to kill themselves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93806" y="1962562"/>
            <a:ext cx="5638800" cy="402336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Neutral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Don’t Know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618959919"/>
              </p:ext>
            </p:extLst>
          </p:nvPr>
        </p:nvGraphicFramePr>
        <p:xfrm>
          <a:off x="60960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960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011874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11. </a:t>
            </a:r>
            <a:r>
              <a:rPr lang="en-US" sz="3600" dirty="0" smtClean="0"/>
              <a:t>It is likely that I will encounter someone in my line of work who is at risk for suicide.</a:t>
            </a:r>
            <a:endParaRPr lang="en-US" sz="3600" dirty="0"/>
          </a:p>
        </p:txBody>
      </p:sp>
      <p:sp>
        <p:nvSpPr>
          <p:cNvPr id="5" name="TPAnswers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Neutral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Don’t Know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78379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819665" y="281765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12</a:t>
            </a:r>
            <a:r>
              <a:rPr lang="en-US" sz="3600" dirty="0" smtClean="0"/>
              <a:t>. </a:t>
            </a:r>
            <a:r>
              <a:rPr lang="en-US" sz="3600" dirty="0" smtClean="0"/>
              <a:t>If someone I’m working with/assisting expresses thoughts of suicide or if I believe she/he may be at risk for suicide, I feel </a:t>
            </a:r>
            <a:r>
              <a:rPr lang="en-US" sz="3600" dirty="0" smtClean="0"/>
              <a:t>comfortable asking direct and open questions about suicide.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93806" y="1962562"/>
            <a:ext cx="5638800" cy="402336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Neutral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Don’t Know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07913246"/>
              </p:ext>
            </p:extLst>
          </p:nvPr>
        </p:nvGraphicFramePr>
        <p:xfrm>
          <a:off x="60960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83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960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08039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289170"/>
            <a:ext cx="9720072" cy="163341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13. I know how to respond (what referrals to make, who to contact, etc.) if I become aware that a client is at risk for suicide.</a:t>
            </a:r>
            <a:endParaRPr lang="en-US" sz="3600" dirty="0"/>
          </a:p>
        </p:txBody>
      </p:sp>
      <p:sp>
        <p:nvSpPr>
          <p:cNvPr id="4" name="TPAnswers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Neutral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Don’t Know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038270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14. </a:t>
            </a:r>
            <a:r>
              <a:rPr lang="en-US" sz="3600" dirty="0"/>
              <a:t>I </a:t>
            </a:r>
            <a:r>
              <a:rPr lang="en-US" sz="3600" dirty="0" smtClean="0"/>
              <a:t>would feel comfortable responding if I became aware that a client is at risk for suicide.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/>
              <a:t>Strongly 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/>
              <a:t>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/>
              <a:t>Neutral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/>
              <a:t>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/>
              <a:t>Strongly 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/>
              <a:t>Don’t Know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7082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873212" y="207624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 smtClean="0"/>
              <a:t>15. </a:t>
            </a:r>
            <a:r>
              <a:rPr lang="en-US" sz="3600" dirty="0" smtClean="0"/>
              <a:t>I </a:t>
            </a:r>
            <a:r>
              <a:rPr lang="en-US" sz="3600" dirty="0" smtClean="0"/>
              <a:t>would go to my supervisor if I became aware that a client is at risk for suicide.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93806" y="1962562"/>
            <a:ext cx="5638800" cy="402336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Neutral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Don’t Know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464484195"/>
              </p:ext>
            </p:extLst>
          </p:nvPr>
        </p:nvGraphicFramePr>
        <p:xfrm>
          <a:off x="60960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6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960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1608127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786714" y="406443"/>
            <a:ext cx="9720072" cy="1499616"/>
          </a:xfrm>
        </p:spPr>
        <p:txBody>
          <a:bodyPr/>
          <a:lstStyle/>
          <a:p>
            <a:r>
              <a:rPr lang="en-US" dirty="0" smtClean="0"/>
              <a:t>Lets Begin, but first a little warm up.</a:t>
            </a:r>
            <a:br>
              <a:rPr lang="en-US" dirty="0" smtClean="0"/>
            </a:br>
            <a:r>
              <a:rPr lang="en-US" dirty="0" smtClean="0"/>
              <a:t>What’s your preference?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918519" y="1906059"/>
            <a:ext cx="5638800" cy="402336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Rivers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Mountains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Beaches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063942627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99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10089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873212" y="207624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16</a:t>
            </a:r>
            <a:r>
              <a:rPr lang="en-US" dirty="0" smtClean="0"/>
              <a:t>. </a:t>
            </a:r>
            <a:r>
              <a:rPr lang="en-US" sz="3600" dirty="0" smtClean="0"/>
              <a:t>I am comfortable </a:t>
            </a:r>
            <a:r>
              <a:rPr lang="en-US" sz="3600" dirty="0" smtClean="0"/>
              <a:t>connecting clients at risk for suicide with </a:t>
            </a:r>
            <a:r>
              <a:rPr lang="en-US" sz="3600" dirty="0" smtClean="0"/>
              <a:t>the resources they need in the community (e.g. housing, transportation, vocational programs, volunteer opportunities, additional treatment providers, etc</a:t>
            </a:r>
            <a:r>
              <a:rPr lang="en-US" sz="3600" dirty="0" smtClean="0"/>
              <a:t>.)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93806" y="1962562"/>
            <a:ext cx="5638800" cy="402336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Neutral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Don’t Know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135789802"/>
              </p:ext>
            </p:extLst>
          </p:nvPr>
        </p:nvGraphicFramePr>
        <p:xfrm>
          <a:off x="60960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21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960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607532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873212" y="207624"/>
            <a:ext cx="9720072" cy="1499616"/>
          </a:xfrm>
        </p:spPr>
        <p:txBody>
          <a:bodyPr>
            <a:normAutofit/>
          </a:bodyPr>
          <a:lstStyle/>
          <a:p>
            <a:r>
              <a:rPr lang="en-US" dirty="0" smtClean="0"/>
              <a:t>17</a:t>
            </a:r>
            <a:r>
              <a:rPr lang="en-US" dirty="0" smtClean="0"/>
              <a:t>. </a:t>
            </a:r>
            <a:r>
              <a:rPr lang="en-US" sz="3600" dirty="0" smtClean="0"/>
              <a:t>I have received the training I need to engage and assist those with suicidal desire and/or intent.</a:t>
            </a:r>
            <a:endParaRPr lang="en-US" sz="36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93806" y="1962562"/>
            <a:ext cx="5638800" cy="402336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Neutral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Don’t Know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991327767"/>
              </p:ext>
            </p:extLst>
          </p:nvPr>
        </p:nvGraphicFramePr>
        <p:xfrm>
          <a:off x="60960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45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960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646889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877330" y="241687"/>
            <a:ext cx="9720072" cy="149961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18</a:t>
            </a:r>
            <a:r>
              <a:rPr lang="en-US" sz="4400" dirty="0" smtClean="0"/>
              <a:t>. </a:t>
            </a:r>
            <a:r>
              <a:rPr lang="en-US" sz="4400" dirty="0" smtClean="0"/>
              <a:t>I have worked with a </a:t>
            </a:r>
            <a:r>
              <a:rPr lang="en-US" sz="4400" dirty="0" smtClean="0"/>
              <a:t>client </a:t>
            </a:r>
            <a:r>
              <a:rPr lang="en-US" sz="4400" dirty="0" smtClean="0"/>
              <a:t>who ended his/her life by suicide.</a:t>
            </a:r>
            <a:endParaRPr lang="en-US" sz="4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877330" y="1916358"/>
            <a:ext cx="5638800" cy="402336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Yes, it has happened once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Yes, it has happened more than once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No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Don’t know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3993262064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14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3240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19. Have you completed mental health first aid training?</a:t>
            </a:r>
            <a:endParaRPr lang="en-US" sz="4400" dirty="0"/>
          </a:p>
        </p:txBody>
      </p:sp>
      <p:sp>
        <p:nvSpPr>
          <p:cNvPr id="4" name="TPAnswers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Yes, I’ve already taken Mental Health First Aid</a:t>
            </a:r>
            <a:endParaRPr lang="en-US" sz="3200" dirty="0" smtClean="0"/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I haven’t taken the class, but I’m signed up for it</a:t>
            </a:r>
            <a:endParaRPr lang="en-US" sz="3200" dirty="0" smtClean="0"/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I haven’t taken the class and I have not signed up for it</a:t>
            </a:r>
            <a:endParaRPr lang="en-US" sz="3200" dirty="0" smtClean="0"/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I haven’t heard of Mental Health First Aid</a:t>
            </a:r>
            <a:endParaRPr lang="en-US" sz="3200" dirty="0" smtClean="0"/>
          </a:p>
          <a:p>
            <a:pPr marL="0" indent="0">
              <a:lnSpc>
                <a:spcPct val="100000"/>
              </a:lnSpc>
              <a:spcBef>
                <a:spcPct val="20000"/>
              </a:spcBef>
              <a:buNone/>
            </a:pPr>
            <a:endParaRPr lang="en-US" sz="3200" dirty="0" smtClean="0"/>
          </a:p>
        </p:txBody>
      </p:sp>
    </p:spTree>
    <p:extLst>
      <p:ext uri="{BB962C8B-B14F-4D97-AF65-F5344CB8AC3E}">
        <p14:creationId xmlns:p14="http://schemas.microsoft.com/office/powerpoint/2010/main" val="395680741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 for your Participation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1. </a:t>
            </a:r>
            <a:br>
              <a:rPr lang="en-US" dirty="0" smtClean="0"/>
            </a:br>
            <a:r>
              <a:rPr lang="en-US" dirty="0" smtClean="0"/>
              <a:t>Understanding the prevalence of suicide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7252" y="2286000"/>
            <a:ext cx="2413634" cy="4022725"/>
          </a:xfrm>
        </p:spPr>
      </p:pic>
    </p:spTree>
    <p:extLst>
      <p:ext uri="{BB962C8B-B14F-4D97-AF65-F5344CB8AC3E}">
        <p14:creationId xmlns:p14="http://schemas.microsoft.com/office/powerpoint/2010/main" val="4235420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840258" y="274638"/>
            <a:ext cx="9221683" cy="1488259"/>
          </a:xfrm>
        </p:spPr>
        <p:txBody>
          <a:bodyPr/>
          <a:lstStyle/>
          <a:p>
            <a:r>
              <a:rPr lang="en-US" dirty="0" smtClean="0"/>
              <a:t>1.The Rate of suicide in my state is lower than the national average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116227" y="1762897"/>
            <a:ext cx="5638800" cy="402336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True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False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Don’t Know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516309115"/>
              </p:ext>
            </p:extLst>
          </p:nvPr>
        </p:nvGraphicFramePr>
        <p:xfrm>
          <a:off x="60960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3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960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CAI1"/>
          <p:cNvSpPr/>
          <p:nvPr>
            <p:custDataLst>
              <p:tags r:id="rId5"/>
            </p:custDataLst>
          </p:nvPr>
        </p:nvSpPr>
        <p:spPr>
          <a:xfrm rot="10800000">
            <a:off x="730147" y="2482564"/>
            <a:ext cx="482600" cy="482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562861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869092" y="428368"/>
            <a:ext cx="9720072" cy="163335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2. Youth aged 10-24 have a significantly greater risk of suicide than individuals aged 65 or older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556055" y="2341606"/>
            <a:ext cx="5638800" cy="402336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True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False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Don’t Know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82351900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6" name="Chart" r:id="rId7" imgW="6096075" imgH="5143584" progId="MSGraph.Chart.8">
                  <p:embed followColorScheme="full"/>
                </p:oleObj>
              </mc:Choice>
              <mc:Fallback>
                <p:oleObj name="Chart" r:id="rId7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169975" y="3061273"/>
            <a:ext cx="482600" cy="4826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128614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819665" y="329514"/>
            <a:ext cx="9720072" cy="1583937"/>
          </a:xfrm>
        </p:spPr>
        <p:txBody>
          <a:bodyPr>
            <a:normAutofit fontScale="90000"/>
          </a:bodyPr>
          <a:lstStyle/>
          <a:p>
            <a:r>
              <a:rPr lang="en-US" dirty="0"/>
              <a:t>3</a:t>
            </a:r>
            <a:r>
              <a:rPr lang="en-US" dirty="0" smtClean="0"/>
              <a:t>. The rate of suicide among those with severe mental illnesses is how many times that of the general population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198605" y="2226702"/>
            <a:ext cx="5638800" cy="402336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1x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2x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3x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4x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6x</a:t>
            </a:r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4112634025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1" name="Chart" r:id="rId11" imgW="6096075" imgH="5143584" progId="MSGraph.Chart.8">
                  <p:embed followColorScheme="full"/>
                </p:oleObj>
              </mc:Choice>
              <mc:Fallback>
                <p:oleObj name="Chart" r:id="rId11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CAI1"/>
          <p:cNvSpPr/>
          <p:nvPr>
            <p:custDataLst>
              <p:tags r:id="rId5"/>
            </p:custDataLst>
          </p:nvPr>
        </p:nvSpPr>
        <p:spPr>
          <a:xfrm rot="10800000">
            <a:off x="873485" y="2272422"/>
            <a:ext cx="406400" cy="406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AI2"/>
          <p:cNvSpPr/>
          <p:nvPr>
            <p:custDataLst>
              <p:tags r:id="rId6"/>
            </p:custDataLst>
          </p:nvPr>
        </p:nvSpPr>
        <p:spPr>
          <a:xfrm rot="10800000">
            <a:off x="873485" y="2920969"/>
            <a:ext cx="406400" cy="406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AI3"/>
          <p:cNvSpPr/>
          <p:nvPr>
            <p:custDataLst>
              <p:tags r:id="rId7"/>
            </p:custDataLst>
          </p:nvPr>
        </p:nvSpPr>
        <p:spPr>
          <a:xfrm rot="10800000">
            <a:off x="873485" y="3531584"/>
            <a:ext cx="406400" cy="406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I4"/>
          <p:cNvSpPr/>
          <p:nvPr>
            <p:custDataLst>
              <p:tags r:id="rId8"/>
            </p:custDataLst>
          </p:nvPr>
        </p:nvSpPr>
        <p:spPr>
          <a:xfrm rot="10800000">
            <a:off x="873485" y="4142201"/>
            <a:ext cx="406400" cy="406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AI5"/>
          <p:cNvSpPr/>
          <p:nvPr>
            <p:custDataLst>
              <p:tags r:id="rId9"/>
            </p:custDataLst>
          </p:nvPr>
        </p:nvSpPr>
        <p:spPr>
          <a:xfrm rot="10800000">
            <a:off x="873485" y="4752816"/>
            <a:ext cx="406400" cy="406400"/>
          </a:xfrm>
          <a:custGeom>
            <a:avLst/>
            <a:gdLst/>
            <a:ahLst/>
            <a:cxnLst/>
            <a:rect l="0" t="0" r="0" b="0"/>
            <a:pathLst>
              <a:path w="1524001" h="1752601">
                <a:moveTo>
                  <a:pt x="1295400" y="1066800"/>
                </a:moveTo>
                <a:lnTo>
                  <a:pt x="1524000" y="533400"/>
                </a:lnTo>
                <a:lnTo>
                  <a:pt x="914400" y="0"/>
                </a:lnTo>
                <a:lnTo>
                  <a:pt x="0" y="1447800"/>
                </a:lnTo>
                <a:lnTo>
                  <a:pt x="0" y="1752600"/>
                </a:lnTo>
                <a:lnTo>
                  <a:pt x="990600" y="533400"/>
                </a:lnTo>
                <a:close/>
              </a:path>
            </a:pathLst>
          </a:custGeom>
          <a:solidFill>
            <a:srgbClr val="00C800"/>
          </a:solidFill>
          <a:ln w="15875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15875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257851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2.</a:t>
            </a:r>
            <a:br>
              <a:rPr lang="en-US" dirty="0" smtClean="0"/>
            </a:br>
            <a:r>
              <a:rPr lang="en-US" dirty="0" smtClean="0"/>
              <a:t>Beliefs about suicide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413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844378" y="291113"/>
            <a:ext cx="9720072" cy="1499616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4. If a person is serious about suicide, there is little that can be done to prevent it.</a:t>
            </a:r>
            <a:endParaRPr lang="en-US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1000897" y="1708351"/>
            <a:ext cx="5638800" cy="402336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Neutral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Don’t Know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263434148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04689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PQuestion"/>
          <p:cNvSpPr>
            <a:spLocks noGrp="1"/>
          </p:cNvSpPr>
          <p:nvPr>
            <p:ph type="title"/>
          </p:nvPr>
        </p:nvSpPr>
        <p:spPr>
          <a:xfrm>
            <a:off x="827903" y="291113"/>
            <a:ext cx="9720072" cy="1499616"/>
          </a:xfrm>
        </p:spPr>
        <p:txBody>
          <a:bodyPr>
            <a:normAutofit/>
          </a:bodyPr>
          <a:lstStyle/>
          <a:p>
            <a:r>
              <a:rPr lang="en-US" sz="4400" dirty="0" smtClean="0"/>
              <a:t>5. Suicidal people want to die.</a:t>
            </a:r>
            <a:endParaRPr lang="en-US" sz="4400" dirty="0"/>
          </a:p>
        </p:txBody>
      </p:sp>
      <p:sp>
        <p:nvSpPr>
          <p:cNvPr id="3" name="TPAnswers"/>
          <p:cNvSpPr>
            <a:spLocks noGrp="1"/>
          </p:cNvSpPr>
          <p:nvPr>
            <p:ph type="body" idx="1"/>
            <p:custDataLst>
              <p:tags r:id="rId3"/>
            </p:custDataLst>
          </p:nvPr>
        </p:nvSpPr>
        <p:spPr>
          <a:xfrm>
            <a:off x="926757" y="1708351"/>
            <a:ext cx="5638800" cy="4023360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Disagree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Neutral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Strongly Agree</a:t>
            </a:r>
          </a:p>
          <a:p>
            <a:pPr marL="514350" indent="-514350">
              <a:lnSpc>
                <a:spcPct val="100000"/>
              </a:lnSpc>
              <a:spcBef>
                <a:spcPct val="20000"/>
              </a:spcBef>
              <a:buFont typeface="Tw Cen MT" panose="020B0602020104020603" pitchFamily="34" charset="0"/>
              <a:buAutoNum type="alphaUcPeriod"/>
            </a:pPr>
            <a:r>
              <a:rPr lang="en-US" sz="3200" dirty="0" smtClean="0"/>
              <a:t>Don’t Know</a:t>
            </a:r>
            <a:endParaRPr lang="en-US" sz="3200" dirty="0"/>
          </a:p>
        </p:txBody>
      </p:sp>
      <p:graphicFrame>
        <p:nvGraphicFramePr>
          <p:cNvPr id="4" name="TPChart"/>
          <p:cNvGraphicFramePr>
            <a:graphicFrameLocks noChangeAspect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78822873"/>
              </p:ext>
            </p:extLst>
          </p:nvPr>
        </p:nvGraphicFramePr>
        <p:xfrm>
          <a:off x="6032500" y="1600200"/>
          <a:ext cx="6096000" cy="5143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69" name="Chart" r:id="rId6" imgW="6096075" imgH="5143584" progId="MSGraph.Chart.8">
                  <p:embed followColorScheme="full"/>
                </p:oleObj>
              </mc:Choice>
              <mc:Fallback>
                <p:oleObj name="Chart" r:id="rId6" imgW="6096075" imgH="5143584" progId="MSGraph.Chart.8">
                  <p:embed followColorScheme="full"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032500" y="1600200"/>
                        <a:ext cx="6096000" cy="51435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custDataLst>
      <p:tags r:id="rId2"/>
    </p:custDataLst>
    <p:extLst>
      <p:ext uri="{BB962C8B-B14F-4D97-AF65-F5344CB8AC3E}">
        <p14:creationId xmlns:p14="http://schemas.microsoft.com/office/powerpoint/2010/main" val="2404090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ASPOLLED" val="AFCD9E45B99A43729CBA0778AE4FAF47"/>
  <p:tag name="TPVERSION" val="5"/>
  <p:tag name="TPFULLVERSION" val="5.3.1.3337"/>
  <p:tag name="PPTVERSION" val="15"/>
  <p:tag name="TPOS" val="2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LABELFORMAT" val="0"/>
  <p:tag name="NUMBERFORMAT" val="0"/>
  <p:tag name="COLORTYPE" val="SCHEM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3. The rate of suicide among those with severe mental illnesses is how many times that of the general population[;crlf;]31[;]34[;]31[;]False[;]31[;][;crlf;]3.41935483870968[;]3[;]0.794098943554269[;]0.630593132154006[;crlf;]0[;]1[;]1x1[;]1x[;][;crlf;]3[;]1[;]2x2[;]2x[;][;crlf;]15[;]1[;]3x3[;]3x[;][;crlf;]10[;]1[;]4x4[;]4x[;][;crlf;]3[;]1[;]6x5[;]6x[;]"/>
  <p:tag name="HASRESULTS" val="True"/>
  <p:tag name="TPQUESTIONXML" val="﻿&lt;?xml version=&quot;1.0&quot; encoding=&quot;utf-8&quot;?&gt;&#10;&lt;questionlist&gt;&#10;    &lt;properties&gt;&#10;        &lt;guid&gt;AC5D4A0382674269BAF80A81B6107E67&lt;/guid&gt;&#10;        &lt;description /&gt;&#10;        &lt;date&gt;3/23/2016 1:28:14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66D50C3E56842D5BFF9B284822A95E8&lt;/guid&gt;&#10;            &lt;repollguid&gt;F9C82F8F3AEB4550B8E344F655C8F4D6&lt;/repollguid&gt;&#10;            &lt;sourceid&gt;660C43F3FEBF46E8A3479DC0FB01CB4B&lt;/sourceid&gt;&#10;            &lt;questiontext&gt;3. The rate of suicide among those with severe mental illnesses is how many times that of the general population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DA87C82A1D6A49249915E17079555E94&lt;/guid&gt;&#10;                    &lt;answertext&gt;1x&lt;/answertext&gt;&#10;                    &lt;valuetype&gt;1&lt;/valuetype&gt;&#10;                &lt;/answer&gt;&#10;                &lt;answer&gt;&#10;                    &lt;guid&gt;1046B429BDFC4E3396AB930C90CE7500&lt;/guid&gt;&#10;                    &lt;answertext&gt;2x&lt;/answertext&gt;&#10;                    &lt;valuetype&gt;1&lt;/valuetype&gt;&#10;                &lt;/answer&gt;&#10;                &lt;answer&gt;&#10;                    &lt;guid&gt;50648D01E21B4B5C9D28117357F22702&lt;/guid&gt;&#10;                    &lt;answertext&gt;3x&lt;/answertext&gt;&#10;                    &lt;valuetype&gt;1&lt;/valuetype&gt;&#10;                &lt;/answer&gt;&#10;                &lt;answer&gt;&#10;                    &lt;guid&gt;D79897FCBB8D4A708F69070F1E72E74A&lt;/guid&gt;&#10;                    &lt;answertext&gt;4x&lt;/answertext&gt;&#10;                    &lt;valuetype&gt;1&lt;/valuetype&gt;&#10;                &lt;/answer&gt;&#10;                &lt;answer&gt;&#10;                    &lt;guid&gt;DE7EA936444D4FFCBCD8808A06643684&lt;/guid&gt;&#10;                    &lt;answertext&gt;6x&lt;/answertext&gt;&#10;                    &lt;valuetype&gt;1&lt;/valuetype&gt;&#10;                &lt;/answer&gt;&#10;            &lt;/answers&gt;&#10;        &lt;/multichoice&gt;&#10;    &lt;/questions&gt;&#10;&lt;/questionlist&gt;"/>
  <p:tag name="AUTOOPENPOLL" val="True"/>
  <p:tag name="AUTOFORMATCHART" val="True"/>
  <p:tag name="LIVECHARTING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NUMBERFORMAT" val="0"/>
  <p:tag name="LABELFORMAT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4D391BDDF9CB42C1894C762A69463657&lt;/guid&gt;&#10;        &lt;description /&gt;&#10;        &lt;date&gt;3/23/2016 4:05:2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CA1B3741F0894220B23BEA7CCDF628DB&lt;/guid&gt;&#10;            &lt;repollguid&gt;717D48B7C16F4F239583D563DBD70C03&lt;/repollguid&gt;&#10;            &lt;sourceid&gt;BB8C4254B3B944A7920FCA9B32761A7A&lt;/sourceid&gt;&#10;            &lt;questiontext&gt;Lets Begin, but first a little warm up.What’s your preference?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2B2C9D894EE4533920C8233884DCC15&lt;/guid&gt;&#10;                    &lt;answertext&gt;Rivers&lt;/answertext&gt;&#10;                    &lt;valuetype&gt;0&lt;/valuetype&gt;&#10;                &lt;/answer&gt;&#10;                &lt;answer&gt;&#10;                    &lt;guid&gt;D359C532C13A4CE99F36BADEAE1FA416&lt;/guid&gt;&#10;                    &lt;answertext&gt;Mountains&lt;/answertext&gt;&#10;                    &lt;valuetype&gt;0&lt;/valuetype&gt;&#10;                &lt;/answer&gt;&#10;                &lt;answer&gt;&#10;                    &lt;guid&gt;7BC58A7A421E43CD988FB02A08B3D623&lt;/guid&gt;&#10;                    &lt;answertext&gt;Beaches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Lets Begin, but first a little warm up.What’s your preference?[;crlf;]13[;]13[;]13[;]False[;]0[;][;crlf;]2.38461538461538[;]3[;]0.737820234355803[;]0.544378698224852[;crlf;]2[;]0[;]Rivers1[;]Rivers[;][;crlf;]4[;]0[;]Mountains2[;]Mountains[;][;crlf;]7[;]0[;]Beaches3[;]Beaches[;]"/>
  <p:tag name="HASRESULTS" val="Tru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4. If a person is serious about suicide, there is little that can be done to prevent it.[;crlf;]32[;]34[;]32[;]False[;]0[;][;crlf;]1.8125[;]2[;]0.726184377413891[;]0.52734375[;crlf;]11[;]0[;]Strongly Disagree1[;]Strongly Disagree[;][;crlf;]17[;]0[;]Disagree2[;]Disagree[;][;crlf;]3[;]0[;]Neutral3[;]Neutral[;][;crlf;]1[;]0[;]Agree4[;]Agree[;][;crlf;]0[;]0[;]Strongly Agree5[;]Strongly Agree[;][;crlf;]0[;]0[;]Don’t Know6[;]Don’t Know[;]"/>
  <p:tag name="HASRESULTS" val="True"/>
  <p:tag name="LIVECHARTING" val="False"/>
  <p:tag name="TPQUESTIONXML" val="﻿&lt;?xml version=&quot;1.0&quot; encoding=&quot;utf-8&quot;?&gt;&#10;&lt;questionlist&gt;&#10;    &lt;properties&gt;&#10;        &lt;guid&gt;E6F3343B1E25434E81C63DFE9ABA2280&lt;/guid&gt;&#10;        &lt;description /&gt;&#10;        &lt;date&gt;3/23/2016 1:32:1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17A789EEF2DB430FA7DF579D4545128A&lt;/guid&gt;&#10;            &lt;repollguid&gt;20904508B09E416FAE92FDB5E88E0A10&lt;/repollguid&gt;&#10;            &lt;sourceid&gt;26B2002D31AD4FC18FCA2E162FF6A7EB&lt;/sourceid&gt;&#10;            &lt;questiontext&gt;4. If a person is serious about suicide, there is little that can be done to prevent i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1A6E9C7F8844B7C9BFD84EA4D95501C&lt;/guid&gt;&#10;                    &lt;answertext&gt;Strongly Disagree&lt;/answertext&gt;&#10;                    &lt;valuetype&gt;0&lt;/valuetype&gt;&#10;                &lt;/answer&gt;&#10;                &lt;answer&gt;&#10;                    &lt;guid&gt;7CFF28F2A59648778D2745788369051B&lt;/guid&gt;&#10;                    &lt;answertext&gt;Disagree&lt;/answertext&gt;&#10;                    &lt;valuetype&gt;0&lt;/valuetype&gt;&#10;                &lt;/answer&gt;&#10;                &lt;answer&gt;&#10;                    &lt;guid&gt;224E29A13EFF4C029B0706A1F868BD93&lt;/guid&gt;&#10;                    &lt;answertext&gt;Neutral&lt;/answertext&gt;&#10;                    &lt;valuetype&gt;0&lt;/valuetype&gt;&#10;                &lt;/answer&gt;&#10;                &lt;answer&gt;&#10;                    &lt;guid&gt;8115D4DEEB92464BAB7B7E0AEE19C164&lt;/guid&gt;&#10;                    &lt;answertext&gt;Agree&lt;/answertext&gt;&#10;                    &lt;valuetype&gt;0&lt;/valuetype&gt;&#10;                &lt;/answer&gt;&#10;                &lt;answer&gt;&#10;                    &lt;guid&gt;3131C4E63F7C484B91432F9879CCAC46&lt;/guid&gt;&#10;                    &lt;answertext&gt;Strongly Agree&lt;/answertext&gt;&#10;                    &lt;valuetype&gt;0&lt;/valuetype&gt;&#10;                &lt;/answer&gt;&#10;                &lt;answer&gt;&#10;                    &lt;guid&gt;F34F34BE294A4C509FF2FB976CCE4EE8&lt;/guid&gt;&#10;                    &lt;answertext&gt;Don’t Know&lt;/answertext&gt;&#10;                    &lt;valuetype&gt;0&lt;/valuetype&gt;&#10;                &lt;/answer&gt;&#10;            &lt;/answers&gt;&#10;        &lt;/multichoice&gt;&#10;    &lt;/questions&gt;&#10;&lt;/questionlist&gt;"/>
  <p:tag name="AUTOOPENPOLL" val="True"/>
  <p:tag name="AUTOFORMATCHART" val="Tru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5. Suicidal people want to die.[;crlf;]30[;]34[;]30[;]False[;]0[;][;crlf;]2[;]2[;]0.730296743340221[;]0.533333333333333[;crlf;]6[;]0[;]Strongly Disagree1[;]Strongly Disagree[;][;crlf;]20[;]0[;]Disagree2[;]Disagree[;][;crlf;]2[;]0[;]Neutral3[;]Neutral[;][;crlf;]2[;]0[;]Agree4[;]Agree[;][;crlf;]0[;]0[;]Strongly Agree5[;]Strongly Agree[;][;crlf;]0[;]0[;]Don’t Know6[;]Don’t Know[;]"/>
  <p:tag name="HASRESULTS" val="True"/>
  <p:tag name="LIVECHARTING" val="False"/>
  <p:tag name="TPQUESTIONXML" val="﻿&lt;?xml version=&quot;1.0&quot; encoding=&quot;utf-8&quot;?&gt;&#10;&lt;questionlist&gt;&#10;    &lt;properties&gt;&#10;        &lt;guid&gt;E6F3343B1E25434E81C63DFE9ABA2280&lt;/guid&gt;&#10;        &lt;description /&gt;&#10;        &lt;date&gt;3/23/2016 1:32:1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AB9557A74048440ABB57A0B94B2B98EA&lt;/guid&gt;&#10;            &lt;repollguid&gt;20904508B09E416FAE92FDB5E88E0A10&lt;/repollguid&gt;&#10;            &lt;sourceid&gt;26B2002D31AD4FC18FCA2E162FF6A7EB&lt;/sourceid&gt;&#10;            &lt;questiontext&gt;5. Suicidal people want to di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1A6E9C7F8844B7C9BFD84EA4D95501C&lt;/guid&gt;&#10;                    &lt;answertext&gt;Strongly Disagree&lt;/answertext&gt;&#10;                    &lt;valuetype&gt;0&lt;/valuetype&gt;&#10;                &lt;/answer&gt;&#10;                &lt;answer&gt;&#10;                    &lt;guid&gt;7CFF28F2A59648778D2745788369051B&lt;/guid&gt;&#10;                    &lt;answertext&gt;Disagree&lt;/answertext&gt;&#10;                    &lt;valuetype&gt;0&lt;/valuetype&gt;&#10;                &lt;/answer&gt;&#10;                &lt;answer&gt;&#10;                    &lt;guid&gt;224E29A13EFF4C029B0706A1F868BD93&lt;/guid&gt;&#10;                    &lt;answertext&gt;Neutral&lt;/answertext&gt;&#10;                    &lt;valuetype&gt;0&lt;/valuetype&gt;&#10;                &lt;/answer&gt;&#10;                &lt;answer&gt;&#10;                    &lt;guid&gt;8115D4DEEB92464BAB7B7E0AEE19C164&lt;/guid&gt;&#10;                    &lt;answertext&gt;Agree&lt;/answertext&gt;&#10;                    &lt;valuetype&gt;0&lt;/valuetype&gt;&#10;                &lt;/answer&gt;&#10;                &lt;answer&gt;&#10;                    &lt;guid&gt;3131C4E63F7C484B91432F9879CCAC46&lt;/guid&gt;&#10;                    &lt;answertext&gt;Strongly Agree&lt;/answertext&gt;&#10;                    &lt;valuetype&gt;0&lt;/valuetype&gt;&#10;                &lt;/answer&gt;&#10;                &lt;answer&gt;&#10;                    &lt;guid&gt;F34F34BE294A4C509FF2FB976CCE4EE8&lt;/guid&gt;&#10;                    &lt;answertext&gt;Don’t Know&lt;/answertext&gt;&#10;                    &lt;valuetype&gt;0&lt;/valuetype&gt;&#10;                &lt;/answer&gt;&#10;            &lt;/answers&gt;&#10;        &lt;/multichoice&gt;&#10;    &lt;/questions&gt;&#10;&lt;/questionlist&gt;"/>
  <p:tag name="AUTOOPENPOLL" val="True"/>
  <p:tag name="AUTOFORMATCHART" val="Tru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6. Suicide is always unpredictable.[;crlf;]30[;]34[;]30[;]False[;]0[;][;crlf;]2.56666666666667[;]2[;]1.25653845499805[;]1.57888888888889[;crlf;]4[;]0[;]Strongly Disagree1[;]Strongly Disagree[;][;crlf;]17[;]0[;]Disagree2[;]Disagree[;][;crlf;]0[;]0[;]Neutral3[;]Neutral[;][;crlf;]7[;]0[;]Agree4[;]Agree[;][;crlf;]1[;]0[;]Strongly Agree5[;]Strongly Agree[;][;crlf;]1[;]0[;]Don’t Know6[;]Don’t Know[;]"/>
  <p:tag name="HASRESULTS" val="True"/>
  <p:tag name="LIVECHARTING" val="False"/>
  <p:tag name="TPQUESTIONXML" val="﻿&lt;?xml version=&quot;1.0&quot; encoding=&quot;utf-8&quot;?&gt;&#10;&lt;questionlist&gt;&#10;    &lt;properties&gt;&#10;        &lt;guid&gt;E6F3343B1E25434E81C63DFE9ABA2280&lt;/guid&gt;&#10;        &lt;description /&gt;&#10;        &lt;date&gt;3/23/2016 1:32:1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3720CDC90852428C95D35DBA1A227AF3&lt;/guid&gt;&#10;            &lt;repollguid&gt;20904508B09E416FAE92FDB5E88E0A10&lt;/repollguid&gt;&#10;            &lt;sourceid&gt;26B2002D31AD4FC18FCA2E162FF6A7EB&lt;/sourceid&gt;&#10;            &lt;questiontext&gt;6. Suicide is always unpredictabl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1A6E9C7F8844B7C9BFD84EA4D95501C&lt;/guid&gt;&#10;                    &lt;answertext&gt;Strongly Disagree&lt;/answertext&gt;&#10;                    &lt;valuetype&gt;0&lt;/valuetype&gt;&#10;                &lt;/answer&gt;&#10;                &lt;answer&gt;&#10;                    &lt;guid&gt;7CFF28F2A59648778D2745788369051B&lt;/guid&gt;&#10;                    &lt;answertext&gt;Disagree&lt;/answertext&gt;&#10;                    &lt;valuetype&gt;0&lt;/valuetype&gt;&#10;                &lt;/answer&gt;&#10;                &lt;answer&gt;&#10;                    &lt;guid&gt;224E29A13EFF4C029B0706A1F868BD93&lt;/guid&gt;&#10;                    &lt;answertext&gt;Neutral&lt;/answertext&gt;&#10;                    &lt;valuetype&gt;0&lt;/valuetype&gt;&#10;                &lt;/answer&gt;&#10;                &lt;answer&gt;&#10;                    &lt;guid&gt;8115D4DEEB92464BAB7B7E0AEE19C164&lt;/guid&gt;&#10;                    &lt;answertext&gt;Agree&lt;/answertext&gt;&#10;                    &lt;valuetype&gt;0&lt;/valuetype&gt;&#10;                &lt;/answer&gt;&#10;                &lt;answer&gt;&#10;                    &lt;guid&gt;3131C4E63F7C484B91432F9879CCAC46&lt;/guid&gt;&#10;                    &lt;answertext&gt;Strongly Agree&lt;/answertext&gt;&#10;                    &lt;valuetype&gt;0&lt;/valuetype&gt;&#10;                &lt;/answer&gt;&#10;                &lt;answer&gt;&#10;                    &lt;guid&gt;F34F34BE294A4C509FF2FB976CCE4EE8&lt;/guid&gt;&#10;                    &lt;answertext&gt;Don’t Know&lt;/answertext&gt;&#10;                    &lt;valuetype&gt;0&lt;/valuetype&gt;&#10;                &lt;/answer&gt;&#10;            &lt;/answers&gt;&#10;        &lt;/multichoice&gt;&#10;    &lt;/questions&gt;&#10;&lt;/questionlist&gt;"/>
  <p:tag name="AUTOOPENPOLL" val="True"/>
  <p:tag name="AUTOFORMATCHART" val="Tru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7. If you talk to someone about suicide, you may inadvertently give that person permission to seriously consider it.[;crlf;]29[;]34[;]29[;]False[;]0[;][;crlf;]2.37931034482759[;]2[;]1.49513678542612[;]2.23543400713436[;crlf;]8[;]0[;]Strongly Disagree1[;]Strongly Disagree[;][;crlf;]14[;]0[;]Disagree2[;]Disagree[;][;crlf;]1[;]0[;]Neutral3[;]Neutral[;][;crlf;]3[;]0[;]Agree4[;]Agree[;][;crlf;]0[;]0[;]Strongly Agree5[;]Strongly Agree[;][;crlf;]3[;]0[;]Don’t Know6[;]Don’t Know[;]"/>
  <p:tag name="HASRESULTS" val="True"/>
  <p:tag name="LIVECHARTING" val="False"/>
  <p:tag name="TPQUESTIONXML" val="﻿&lt;?xml version=&quot;1.0&quot; encoding=&quot;utf-8&quot;?&gt;&#10;&lt;questionlist&gt;&#10;    &lt;properties&gt;&#10;        &lt;guid&gt;E6F3343B1E25434E81C63DFE9ABA2280&lt;/guid&gt;&#10;        &lt;description /&gt;&#10;        &lt;date&gt;3/23/2016 1:32:1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669782270DC144F9B3B420987133C3C9&lt;/guid&gt;&#10;            &lt;repollguid&gt;20904508B09E416FAE92FDB5E88E0A10&lt;/repollguid&gt;&#10;            &lt;sourceid&gt;26B2002D31AD4FC18FCA2E162FF6A7EB&lt;/sourceid&gt;&#10;            &lt;questiontext&gt;7. If you talk to someone about suicide, you may inadvertently give that person permission to seriously consider i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1A6E9C7F8844B7C9BFD84EA4D95501C&lt;/guid&gt;&#10;                    &lt;answertext&gt;Strongly Disagree&lt;/answertext&gt;&#10;                    &lt;valuetype&gt;0&lt;/valuetype&gt;&#10;                &lt;/answer&gt;&#10;                &lt;answer&gt;&#10;                    &lt;guid&gt;7CFF28F2A59648778D2745788369051B&lt;/guid&gt;&#10;                    &lt;answertext&gt;Disagree&lt;/answertext&gt;&#10;                    &lt;valuetype&gt;0&lt;/valuetype&gt;&#10;                &lt;/answer&gt;&#10;                &lt;answer&gt;&#10;                    &lt;guid&gt;224E29A13EFF4C029B0706A1F868BD93&lt;/guid&gt;&#10;                    &lt;answertext&gt;Neutral&lt;/answertext&gt;&#10;                    &lt;valuetype&gt;0&lt;/valuetype&gt;&#10;                &lt;/answer&gt;&#10;                &lt;answer&gt;&#10;                    &lt;guid&gt;8115D4DEEB92464BAB7B7E0AEE19C164&lt;/guid&gt;&#10;                    &lt;answertext&gt;Agree&lt;/answertext&gt;&#10;                    &lt;valuetype&gt;0&lt;/valuetype&gt;&#10;                &lt;/answer&gt;&#10;                &lt;answer&gt;&#10;                    &lt;guid&gt;3131C4E63F7C484B91432F9879CCAC46&lt;/guid&gt;&#10;                    &lt;answertext&gt;Strongly Agree&lt;/answertext&gt;&#10;                    &lt;valuetype&gt;0&lt;/valuetype&gt;&#10;                &lt;/answer&gt;&#10;                &lt;answer&gt;&#10;                    &lt;guid&gt;F34F34BE294A4C509FF2FB976CCE4EE8&lt;/guid&gt;&#10;                    &lt;answertext&gt;Don’t Know&lt;/answertext&gt;&#10;                    &lt;valuetype&gt;0&lt;/valuetype&gt;&#10;                &lt;/answer&gt;&#10;            &lt;/answers&gt;&#10;        &lt;/multichoice&gt;&#10;    &lt;/questions&gt;&#10;&lt;/questionlist&gt;"/>
  <p:tag name="AUTOOPENPOLL" val="True"/>
  <p:tag name="AUTOFORMATCHART" val="Tru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8. Depression indicates a suicide risk.[;crlf;]31[;]34[;]31[;]False[;]0[;][;crlf;]3.61290322580645[;]4[;]1.03728614134281[;]1.07596253902185[;crlf;]1[;]0[;]Strongly Disagree1[;]Strongly Disagree[;][;crlf;]6[;]0[;]Disagree2[;]Disagree[;][;crlf;]1[;]0[;]Neutral3[;]Neutral[;][;crlf;]19[;]0[;]Agree4[;]Agree[;][;crlf;]4[;]0[;]Strongly Agree5[;]Strongly Agree[;][;crlf;]0[;]0[;]Don’t Know6[;]Don’t Know[;]"/>
  <p:tag name="HASRESULTS" val="True"/>
  <p:tag name="TPQUESTIONXML" val="﻿&lt;?xml version=&quot;1.0&quot; encoding=&quot;utf-8&quot;?&gt;&#10;&lt;questionlist&gt;&#10;    &lt;properties&gt;&#10;        &lt;guid&gt;E6F3343B1E25434E81C63DFE9ABA2280&lt;/guid&gt;&#10;        &lt;description /&gt;&#10;        &lt;date&gt;3/23/2016 1:32:1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7CF3A37EED74F369087D258D0A34F55&lt;/guid&gt;&#10;            &lt;repollguid&gt;20904508B09E416FAE92FDB5E88E0A10&lt;/repollguid&gt;&#10;            &lt;sourceid&gt;26B2002D31AD4FC18FCA2E162FF6A7EB&lt;/sourceid&gt;&#10;            &lt;questiontext&gt;8. Depression indicates a suicide risk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1A6E9C7F8844B7C9BFD84EA4D95501C&lt;/guid&gt;&#10;                    &lt;answertext&gt;Strongly Disagree&lt;/answertext&gt;&#10;                    &lt;valuetype&gt;0&lt;/valuetype&gt;&#10;                &lt;/answer&gt;&#10;                &lt;answer&gt;&#10;                    &lt;guid&gt;7CFF28F2A59648778D2745788369051B&lt;/guid&gt;&#10;                    &lt;answertext&gt;Disagree&lt;/answertext&gt;&#10;                    &lt;valuetype&gt;0&lt;/valuetype&gt;&#10;                &lt;/answer&gt;&#10;                &lt;answer&gt;&#10;                    &lt;guid&gt;224E29A13EFF4C029B0706A1F868BD93&lt;/guid&gt;&#10;                    &lt;answertext&gt;Neutral&lt;/answertext&gt;&#10;                    &lt;valuetype&gt;0&lt;/valuetype&gt;&#10;                &lt;/answer&gt;&#10;                &lt;answer&gt;&#10;                    &lt;guid&gt;8115D4DEEB92464BAB7B7E0AEE19C164&lt;/guid&gt;&#10;                    &lt;answertext&gt;Agree&lt;/answertext&gt;&#10;                    &lt;valuetype&gt;0&lt;/valuetype&gt;&#10;                &lt;/answer&gt;&#10;                &lt;answer&gt;&#10;                    &lt;guid&gt;3131C4E63F7C484B91432F9879CCAC46&lt;/guid&gt;&#10;                    &lt;answertext&gt;Strongly Agree&lt;/answertext&gt;&#10;                    &lt;valuetype&gt;0&lt;/valuetype&gt;&#10;                &lt;/answer&gt;&#10;                &lt;answer&gt;&#10;                    &lt;guid&gt;F34F34BE294A4C509FF2FB976CCE4EE8&lt;/guid&gt;&#10;                    &lt;answertext&gt;Don’t Know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10. People have a right to suicide.[;crlf;]30[;]34[;]30[;]False[;]0[;][;crlf;]3.53333333333333[;]4[;]1.62754074876449[;]2.64888888888889[;crlf;]6[;]0[;]Strongly Disagree1[;]Strongly Disagree[;][;crlf;]3[;]0[;]Disagree2[;]Disagree[;][;crlf;]2[;]0[;]Neutral3[;]Neutral[;][;crlf;]10[;]0[;]Agree4[;]Agree[;][;crlf;]6[;]0[;]Strongly Agree5[;]Strongly Agree[;][;crlf;]3[;]0[;]Don’t Know6[;]Don’t Know[;]"/>
  <p:tag name="HASRESULTS" val="True"/>
  <p:tag name="TPQUESTIONXML" val="﻿&lt;?xml version=&quot;1.0&quot; encoding=&quot;utf-8&quot;?&gt;&#10;&lt;questionlist&gt;&#10;    &lt;properties&gt;&#10;        &lt;guid&gt;E6F3343B1E25434E81C63DFE9ABA2280&lt;/guid&gt;&#10;        &lt;description /&gt;&#10;        &lt;date&gt;3/23/2016 1:32:1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5D3DAF4826544E0B272B964152BC458&lt;/guid&gt;&#10;            &lt;repollguid&gt;20904508B09E416FAE92FDB5E88E0A10&lt;/repollguid&gt;&#10;            &lt;sourceid&gt;26B2002D31AD4FC18FCA2E162FF6A7EB&lt;/sourceid&gt;&#10;            &lt;questiontext&gt;10. People have a right to suicid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1A6E9C7F8844B7C9BFD84EA4D95501C&lt;/guid&gt;&#10;                    &lt;answertext&gt;Strongly Disagree&lt;/answertext&gt;&#10;                    &lt;valuetype&gt;0&lt;/valuetype&gt;&#10;                &lt;/answer&gt;&#10;                &lt;answer&gt;&#10;                    &lt;guid&gt;7CFF28F2A59648778D2745788369051B&lt;/guid&gt;&#10;                    &lt;answertext&gt;Disagree&lt;/answertext&gt;&#10;                    &lt;valuetype&gt;0&lt;/valuetype&gt;&#10;                &lt;/answer&gt;&#10;                &lt;answer&gt;&#10;                    &lt;guid&gt;224E29A13EFF4C029B0706A1F868BD93&lt;/guid&gt;&#10;                    &lt;answertext&gt;Neutral&lt;/answertext&gt;&#10;                    &lt;valuetype&gt;0&lt;/valuetype&gt;&#10;                &lt;/answer&gt;&#10;                &lt;answer&gt;&#10;                    &lt;guid&gt;8115D4DEEB92464BAB7B7E0AEE19C164&lt;/guid&gt;&#10;                    &lt;answertext&gt;Agree&lt;/answertext&gt;&#10;                    &lt;valuetype&gt;0&lt;/valuetype&gt;&#10;                &lt;/answer&gt;&#10;                &lt;answer&gt;&#10;                    &lt;guid&gt;3131C4E63F7C484B91432F9879CCAC46&lt;/guid&gt;&#10;                    &lt;answertext&gt;Strongly Agree&lt;/answertext&gt;&#10;                    &lt;valuetype&gt;0&lt;/valuetype&gt;&#10;                &lt;/answer&gt;&#10;                &lt;answer&gt;&#10;                    &lt;guid&gt;F34F34BE294A4C509FF2FB976CCE4EE8&lt;/guid&gt;&#10;                    &lt;answertext&gt;Don’t Know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11. Few people want to kill themselves[;crlf;]28[;]34[;]28[;]False[;]0[;][;crlf;]3.5[;]4[;]1.14953406710222[;]1.32142857142857[;crlf;]1[;]0[;]Strongly Disagree1[;]Strongly Disagree[;][;crlf;]7[;]0[;]Disagree2[;]Disagree[;][;crlf;]1[;]0[;]Neutral3[;]Neutral[;][;crlf;]16[;]0[;]Agree4[;]Agree[;][;crlf;]2[;]0[;]Strongly Agree5[;]Strongly Agree[;][;crlf;]1[;]0[;]Don’t Know6[;]Don’t Know[;]"/>
  <p:tag name="HASRESULTS" val="True"/>
  <p:tag name="TPQUESTIONXML" val="﻿&lt;?xml version=&quot;1.0&quot; encoding=&quot;utf-8&quot;?&gt;&#10;&lt;questionlist&gt;&#10;    &lt;properties&gt;&#10;        &lt;guid&gt;E6F3343B1E25434E81C63DFE9ABA2280&lt;/guid&gt;&#10;        &lt;description /&gt;&#10;        &lt;date&gt;3/23/2016 1:32:1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446C632E7FA4DE9A02A173848F470B1&lt;/guid&gt;&#10;            &lt;repollguid&gt;20904508B09E416FAE92FDB5E88E0A10&lt;/repollguid&gt;&#10;            &lt;sourceid&gt;26B2002D31AD4FC18FCA2E162FF6A7EB&lt;/sourceid&gt;&#10;            &lt;questiontext&gt;11. Few people want to kill themselves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1A6E9C7F8844B7C9BFD84EA4D95501C&lt;/guid&gt;&#10;                    &lt;answertext&gt;Strongly Disagree&lt;/answertext&gt;&#10;                    &lt;valuetype&gt;0&lt;/valuetype&gt;&#10;                &lt;/answer&gt;&#10;                &lt;answer&gt;&#10;                    &lt;guid&gt;7CFF28F2A59648778D2745788369051B&lt;/guid&gt;&#10;                    &lt;answertext&gt;Disagree&lt;/answertext&gt;&#10;                    &lt;valuetype&gt;0&lt;/valuetype&gt;&#10;                &lt;/answer&gt;&#10;                &lt;answer&gt;&#10;                    &lt;guid&gt;224E29A13EFF4C029B0706A1F868BD93&lt;/guid&gt;&#10;                    &lt;answertext&gt;Neutral&lt;/answertext&gt;&#10;                    &lt;valuetype&gt;0&lt;/valuetype&gt;&#10;                &lt;/answer&gt;&#10;                &lt;answer&gt;&#10;                    &lt;guid&gt;8115D4DEEB92464BAB7B7E0AEE19C164&lt;/guid&gt;&#10;                    &lt;answertext&gt;Agree&lt;/answertext&gt;&#10;                    &lt;valuetype&gt;0&lt;/valuetype&gt;&#10;                &lt;/answer&gt;&#10;                &lt;answer&gt;&#10;                    &lt;guid&gt;3131C4E63F7C484B91432F9879CCAC46&lt;/guid&gt;&#10;                    &lt;answertext&gt;Strongly Agree&lt;/answertext&gt;&#10;                    &lt;valuetype&gt;0&lt;/valuetype&gt;&#10;                &lt;/answer&gt;&#10;                &lt;answer&gt;&#10;                    &lt;guid&gt;F34F34BE294A4C509FF2FB976CCE4EE8&lt;/guid&gt;&#10;                    &lt;answertext&gt;Don’t Know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12. I am comfortable asking direct and open questions about suicide.[;crlf;]30[;]34[;]30[;]False[;]0[;][;crlf;]3.5[;]4[;]1.23153021346074[;]1.51666666666667[;crlf;]0[;]0[;]Strongly Disagree1[;]Strongly Disagree[;][;crlf;]9[;]0[;]Disagree2[;]Disagree[;][;crlf;]5[;]0[;]Neutral3[;]Neutral[;][;crlf;]10[;]0[;]Agree4[;]Agree[;][;crlf;]4[;]0[;]Strongly Agree5[;]Strongly Agree[;][;crlf;]2[;]0[;]Don’t Know6[;]Don’t Know[;]"/>
  <p:tag name="HASRESULTS" val="True"/>
  <p:tag name="LIVECHARTING" val="False"/>
  <p:tag name="TPQUESTIONXML" val="﻿&lt;?xml version=&quot;1.0&quot; encoding=&quot;utf-8&quot;?&gt;&#10;&lt;questionlist&gt;&#10;    &lt;properties&gt;&#10;        &lt;guid&gt;E6F3343B1E25434E81C63DFE9ABA2280&lt;/guid&gt;&#10;        &lt;description /&gt;&#10;        &lt;date&gt;3/23/2016 1:32:1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588939A36D334E88A77E3B950DF7DEB7&lt;/guid&gt;&#10;            &lt;repollguid&gt;20904508B09E416FAE92FDB5E88E0A10&lt;/repollguid&gt;&#10;            &lt;sourceid&gt;26B2002D31AD4FC18FCA2E162FF6A7EB&lt;/sourceid&gt;&#10;            &lt;questiontext&gt;12. I am comfortable asking direct and open questions about suicid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1A6E9C7F8844B7C9BFD84EA4D95501C&lt;/guid&gt;&#10;                    &lt;answertext&gt;Strongly Disagree&lt;/answertext&gt;&#10;                    &lt;valuetype&gt;0&lt;/valuetype&gt;&#10;                &lt;/answer&gt;&#10;                &lt;answer&gt;&#10;                    &lt;guid&gt;7CFF28F2A59648778D2745788369051B&lt;/guid&gt;&#10;                    &lt;answertext&gt;Disagree&lt;/answertext&gt;&#10;                    &lt;valuetype&gt;0&lt;/valuetype&gt;&#10;                &lt;/answer&gt;&#10;                &lt;answer&gt;&#10;                    &lt;guid&gt;224E29A13EFF4C029B0706A1F868BD93&lt;/guid&gt;&#10;                    &lt;answertext&gt;Neutral&lt;/answertext&gt;&#10;                    &lt;valuetype&gt;0&lt;/valuetype&gt;&#10;                &lt;/answer&gt;&#10;                &lt;answer&gt;&#10;                    &lt;guid&gt;8115D4DEEB92464BAB7B7E0AEE19C164&lt;/guid&gt;&#10;                    &lt;answertext&gt;Agree&lt;/answertext&gt;&#10;                    &lt;valuetype&gt;0&lt;/valuetype&gt;&#10;                &lt;/answer&gt;&#10;                &lt;answer&gt;&#10;                    &lt;guid&gt;3131C4E63F7C484B91432F9879CCAC46&lt;/guid&gt;&#10;                    &lt;answertext&gt;Strongly Agree&lt;/answertext&gt;&#10;                    &lt;valuetype&gt;0&lt;/valuetype&gt;&#10;                &lt;/answer&gt;&#10;                &lt;answer&gt;&#10;                    &lt;guid&gt;F34F34BE294A4C509FF2FB976CCE4EE8&lt;/guid&gt;&#10;                    &lt;answertext&gt;Don’t Know&lt;/answertext&gt;&#10;                    &lt;valuetype&gt;0&lt;/valuetype&gt;&#10;                &lt;/answer&gt;&#10;            &lt;/answers&gt;&#10;        &lt;/multichoice&gt;&#10;    &lt;/questions&gt;&#10;&lt;/questionlist&gt;"/>
  <p:tag name="AUTOOPENPOLL" val="True"/>
  <p:tag name="AUTOFORMATCHART" val="Tru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17. I use supervision when working with suicidal clients.[;crlf;]31[;]34[;]31[;]False[;]0[;][;crlf;]3.41935483870968[;]3[;]1.10056271672464[;]1.21123829344433[;crlf;]1[;]0[;]Strongly Disagree1[;]Strongly Disagree[;][;crlf;]2[;]0[;]Disagree2[;]Disagree[;][;crlf;]18[;]0[;]Neutral3[;]Neutral[;][;crlf;]6[;]0[;]Agree4[;]Agree[;][;crlf;]1[;]0[;]Strongly Agree5[;]Strongly Agree[;][;crlf;]3[;]0[;]Don’t Know6[;]Don’t Know[;]"/>
  <p:tag name="HASRESULTS" val="True"/>
  <p:tag name="LIVECHARTING" val="False"/>
  <p:tag name="TPQUESTIONXML" val="﻿&lt;?xml version=&quot;1.0&quot; encoding=&quot;utf-8&quot;?&gt;&#10;&lt;questionlist&gt;&#10;    &lt;properties&gt;&#10;        &lt;guid&gt;E6F3343B1E25434E81C63DFE9ABA2280&lt;/guid&gt;&#10;        &lt;description /&gt;&#10;        &lt;date&gt;3/23/2016 1:32:1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D8B39D1258EF4764B043C2AB4E1753C6&lt;/guid&gt;&#10;            &lt;repollguid&gt;20904508B09E416FAE92FDB5E88E0A10&lt;/repollguid&gt;&#10;            &lt;sourceid&gt;26B2002D31AD4FC18FCA2E162FF6A7EB&lt;/sourceid&gt;&#10;            &lt;questiontext&gt;17. I use supervision when working with suicidal clients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1A6E9C7F8844B7C9BFD84EA4D95501C&lt;/guid&gt;&#10;                    &lt;answertext&gt;Strongly Disagree&lt;/answertext&gt;&#10;                    &lt;valuetype&gt;0&lt;/valuetype&gt;&#10;                &lt;/answer&gt;&#10;                &lt;answer&gt;&#10;                    &lt;guid&gt;7CFF28F2A59648778D2745788369051B&lt;/guid&gt;&#10;                    &lt;answertext&gt;Disagree&lt;/answertext&gt;&#10;                    &lt;valuetype&gt;0&lt;/valuetype&gt;&#10;                &lt;/answer&gt;&#10;                &lt;answer&gt;&#10;                    &lt;guid&gt;224E29A13EFF4C029B0706A1F868BD93&lt;/guid&gt;&#10;                    &lt;answertext&gt;Neutral&lt;/answertext&gt;&#10;                    &lt;valuetype&gt;0&lt;/valuetype&gt;&#10;                &lt;/answer&gt;&#10;                &lt;answer&gt;&#10;                    &lt;guid&gt;8115D4DEEB92464BAB7B7E0AEE19C164&lt;/guid&gt;&#10;                    &lt;answertext&gt;Agree&lt;/answertext&gt;&#10;                    &lt;valuetype&gt;0&lt;/valuetype&gt;&#10;                &lt;/answer&gt;&#10;                &lt;answer&gt;&#10;                    &lt;guid&gt;3131C4E63F7C484B91432F9879CCAC46&lt;/guid&gt;&#10;                    &lt;answertext&gt;Strongly Agree&lt;/answertext&gt;&#10;                    &lt;valuetype&gt;0&lt;/valuetype&gt;&#10;                &lt;/answer&gt;&#10;                &lt;answer&gt;&#10;                    &lt;guid&gt;F34F34BE294A4C509FF2FB976CCE4EE8&lt;/guid&gt;&#10;                    &lt;answertext&gt;Don’t Know&lt;/answertext&gt;&#10;                    &lt;valuetype&gt;0&lt;/valuetype&gt;&#10;                &lt;/answer&gt;&#10;            &lt;/answers&gt;&#10;        &lt;/multichoice&gt;&#10;    &lt;/questions&gt;&#10;&lt;/questionlist&gt;"/>
  <p:tag name="AUTOOPENPOLL" val="True"/>
  <p:tag name="AUTOFORMATCHART" val="Tru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85E8BF0671584A0080AC8E9D49032D68&lt;/guid&gt;&#10;        &lt;description /&gt;&#10;        &lt;date&gt;3/23/2016 1:23:33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0CB68DA7A95F45F5B438FFDC8EAD78D1&lt;/guid&gt;&#10;            &lt;repollguid&gt;55F7B02A8B1E4C269C3E62591D76F983&lt;/repollguid&gt;&#10;            &lt;sourceid&gt;BBEC0D91390E41AD9A038544583C9D84&lt;/sourceid&gt;&#10;            &lt;questiontext&gt;1.The Rate of suicide in my state is lower than the national average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6DE6378244FE407582B018978B13BB39&lt;/guid&gt;&#10;                    &lt;answertext&gt;True&lt;/answertext&gt;&#10;                    &lt;valuetype&gt;-1&lt;/valuetype&gt;&#10;                &lt;/answer&gt;&#10;                &lt;answer&gt;&#10;                    &lt;guid&gt;F2DCF1D022F14026B6B214575E87425C&lt;/guid&gt;&#10;                    &lt;answertext&gt;False&lt;/answertext&gt;&#10;                    &lt;valuetype&gt;1&lt;/valuetype&gt;&#10;                &lt;/answer&gt;&#10;                &lt;answer&gt;&#10;                    &lt;guid&gt;7D7780DCC0A34B9485AF64B2D4E3D438&lt;/guid&gt;&#10;                    &lt;answertext&gt;Don’t Know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1.The Rate of suicide in my state is lower than the national average[;crlf;]20[;]24[;]20[;]False[;]12[;][;crlf;]2.1[;]2[;]0.62449979983984[;]0.39[;crlf;]3[;]-1[;]True1[;]True[;][;crlf;]12[;]1[;]False2[;]False[;][;crlf;]5[;]-1[;]Don’t Know3[;]Don’t Know[;]"/>
  <p:tag name="HASRESULTS" val="Tru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21. I am comfortable connecting my suicidal clients with the resources they need in the community (e.g. housing, transportation, vocational programs, volunteer opportunities, additional treatment providers, etc.[;crlf;]27[;]34[;]27[;]False[;]0[;][;crlf;]3.51851851851852[;]4[;]0.876456264162906[;]0.768175582990398[;crlf;]1[;]0[;]Strongly Disagree1[;]Strongly Disagree[;][;crlf;]1[;]0[;]Disagree2[;]Disagree[;][;crlf;]11[;]0[;]Neutral3[;]Neutral[;][;crlf;]11[;]0[;]Agree4[;]Agree[;][;crlf;]3[;]0[;]Strongly Agree5[;]Strongly Agree[;][;crlf;]0[;]0[;]Don’t Know6[;]Don’t Know[;]"/>
  <p:tag name="HASRESULTS" val="True"/>
  <p:tag name="LIVECHARTING" val="False"/>
  <p:tag name="TPQUESTIONXML" val="﻿&lt;?xml version=&quot;1.0&quot; encoding=&quot;utf-8&quot;?&gt;&#10;&lt;questionlist&gt;&#10;    &lt;properties&gt;&#10;        &lt;guid&gt;E6F3343B1E25434E81C63DFE9ABA2280&lt;/guid&gt;&#10;        &lt;description /&gt;&#10;        &lt;date&gt;3/23/2016 1:32:1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6ABAE2A0A3B4F0CB3FD9B8ED2891FB0&lt;/guid&gt;&#10;            &lt;repollguid&gt;20904508B09E416FAE92FDB5E88E0A10&lt;/repollguid&gt;&#10;            &lt;sourceid&gt;26B2002D31AD4FC18FCA2E162FF6A7EB&lt;/sourceid&gt;&#10;            &lt;questiontext&gt;21. I am comfortable connecting my suicidal clients with the resources they need in the community (e.g. housing, transportation, vocational programs, volunteer opportunities, additional treatment providers, etc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1A6E9C7F8844B7C9BFD84EA4D95501C&lt;/guid&gt;&#10;                    &lt;answertext&gt;Strongly Disagree&lt;/answertext&gt;&#10;                    &lt;valuetype&gt;0&lt;/valuetype&gt;&#10;                &lt;/answer&gt;&#10;                &lt;answer&gt;&#10;                    &lt;guid&gt;7CFF28F2A59648778D2745788369051B&lt;/guid&gt;&#10;                    &lt;answertext&gt;Disagree&lt;/answertext&gt;&#10;                    &lt;valuetype&gt;0&lt;/valuetype&gt;&#10;                &lt;/answer&gt;&#10;                &lt;answer&gt;&#10;                    &lt;guid&gt;224E29A13EFF4C029B0706A1F868BD93&lt;/guid&gt;&#10;                    &lt;answertext&gt;Neutral&lt;/answertext&gt;&#10;                    &lt;valuetype&gt;0&lt;/valuetype&gt;&#10;                &lt;/answer&gt;&#10;                &lt;answer&gt;&#10;                    &lt;guid&gt;8115D4DEEB92464BAB7B7E0AEE19C164&lt;/guid&gt;&#10;                    &lt;answertext&gt;Agree&lt;/answertext&gt;&#10;                    &lt;valuetype&gt;0&lt;/valuetype&gt;&#10;                &lt;/answer&gt;&#10;                &lt;answer&gt;&#10;                    &lt;guid&gt;3131C4E63F7C484B91432F9879CCAC46&lt;/guid&gt;&#10;                    &lt;answertext&gt;Strongly Agree&lt;/answertext&gt;&#10;                    &lt;valuetype&gt;0&lt;/valuetype&gt;&#10;                &lt;/answer&gt;&#10;                &lt;answer&gt;&#10;                    &lt;guid&gt;F34F34BE294A4C509FF2FB976CCE4EE8&lt;/guid&gt;&#10;                    &lt;answertext&gt;Don’t Know&lt;/answertext&gt;&#10;                    &lt;valuetype&gt;0&lt;/valuetype&gt;&#10;                &lt;/answer&gt;&#10;            &lt;/answers&gt;&#10;        &lt;/multichoice&gt;&#10;    &lt;/questions&gt;&#10;&lt;/questionlist&gt;"/>
  <p:tag name="AUTOOPENPOLL" val="True"/>
  <p:tag name="AUTOFORMATCHART" val="Tru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22. I have received the training I need to engage and assist those with suicidal desire and/or intent.[;crlf;]29[;]34[;]29[;]False[;]0[;][;crlf;]3[;]3[;]1.31306432859723[;]1.72413793103448[;crlf;]5[;]0[;]Strongly Disagree1[;]Strongly Disagree[;][;crlf;]6[;]0[;]Disagree2[;]Disagree[;][;crlf;]6[;]0[;]Neutral3[;]Neutral[;][;crlf;]8[;]0[;]Agree4[;]Agree[;][;crlf;]4[;]0[;]Strongly Agree5[;]Strongly Agree[;][;crlf;]0[;]0[;]Don’t Know6[;]Don’t Know[;]"/>
  <p:tag name="HASRESULTS" val="True"/>
  <p:tag name="LIVECHARTING" val="False"/>
  <p:tag name="TPQUESTIONXML" val="﻿&lt;?xml version=&quot;1.0&quot; encoding=&quot;utf-8&quot;?&gt;&#10;&lt;questionlist&gt;&#10;    &lt;properties&gt;&#10;        &lt;guid&gt;E6F3343B1E25434E81C63DFE9ABA2280&lt;/guid&gt;&#10;        &lt;description /&gt;&#10;        &lt;date&gt;3/23/2016 1:32:10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4E290694E14841B0B0219E4909FF202D&lt;/guid&gt;&#10;            &lt;repollguid&gt;20904508B09E416FAE92FDB5E88E0A10&lt;/repollguid&gt;&#10;            &lt;sourceid&gt;26B2002D31AD4FC18FCA2E162FF6A7EB&lt;/sourceid&gt;&#10;            &lt;questiontext&gt;22. I have received the training I need to engage and assist those with suicidal desire and/or intent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1A6E9C7F8844B7C9BFD84EA4D95501C&lt;/guid&gt;&#10;                    &lt;answertext&gt;Strongly Disagree&lt;/answertext&gt;&#10;                    &lt;valuetype&gt;0&lt;/valuetype&gt;&#10;                &lt;/answer&gt;&#10;                &lt;answer&gt;&#10;                    &lt;guid&gt;7CFF28F2A59648778D2745788369051B&lt;/guid&gt;&#10;                    &lt;answertext&gt;Disagree&lt;/answertext&gt;&#10;                    &lt;valuetype&gt;0&lt;/valuetype&gt;&#10;                &lt;/answer&gt;&#10;                &lt;answer&gt;&#10;                    &lt;guid&gt;224E29A13EFF4C029B0706A1F868BD93&lt;/guid&gt;&#10;                    &lt;answertext&gt;Neutral&lt;/answertext&gt;&#10;                    &lt;valuetype&gt;0&lt;/valuetype&gt;&#10;                &lt;/answer&gt;&#10;                &lt;answer&gt;&#10;                    &lt;guid&gt;8115D4DEEB92464BAB7B7E0AEE19C164&lt;/guid&gt;&#10;                    &lt;answertext&gt;Agree&lt;/answertext&gt;&#10;                    &lt;valuetype&gt;0&lt;/valuetype&gt;&#10;                &lt;/answer&gt;&#10;                &lt;answer&gt;&#10;                    &lt;guid&gt;3131C4E63F7C484B91432F9879CCAC46&lt;/guid&gt;&#10;                    &lt;answertext&gt;Strongly Agree&lt;/answertext&gt;&#10;                    &lt;valuetype&gt;0&lt;/valuetype&gt;&#10;                &lt;/answer&gt;&#10;                &lt;answer&gt;&#10;                    &lt;guid&gt;F34F34BE294A4C509FF2FB976CCE4EE8&lt;/guid&gt;&#10;                    &lt;answertext&gt;Don’t Know&lt;/answertext&gt;&#10;                    &lt;valuetype&gt;0&lt;/valuetype&gt;&#10;                &lt;/answer&gt;&#10;            &lt;/answers&gt;&#10;        &lt;/multichoice&gt;&#10;    &lt;/questions&gt;&#10;&lt;/questionlist&gt;"/>
  <p:tag name="AUTOOPENPOLL" val="True"/>
  <p:tag name="AUTOFORMATCHART" val="Tru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NUMBERFORMAT" val="0"/>
  <p:tag name="LABELFORMAT" val="0"/>
  <p:tag name="COLORTYPE" val="SCHEM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RESULTS" val="29. I have worked with a patient/client who ended his/her life by suicide.[;crlf;]32[;]34[;]32[;]False[;]0[;][;crlf;]2.75[;]3[;]0.866025403784439[;]0.75[;crlf;]4[;]0[;]Yes, it has happened once1[;]Yes, it has happened once[;][;crlf;]5[;]0[;]Yes, it has happened more than once2[;]Yes, it has happened more than once[;][;crlf;]18[;]0[;]No3[;]No[;][;crlf;]5[;]0[;]Don’t know4[;]Don’t know[;]"/>
  <p:tag name="HASRESULTS" val="True"/>
  <p:tag name="TPQUESTIONXML" val="﻿&lt;?xml version=&quot;1.0&quot; encoding=&quot;utf-8&quot;?&gt;&#10;&lt;questionlist&gt;&#10;    &lt;properties&gt;&#10;        &lt;guid&gt;0BBDDE33D65F47C39D62EFB1C67A6E2C&lt;/guid&gt;&#10;        &lt;description /&gt;&#10;        &lt;date&gt;3/23/2016 2:19:46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881789AC75AB485EA34D2984AED61223&lt;/guid&gt;&#10;            &lt;repollguid&gt;A13F5730342C4CE48217B9BCF883113D&lt;/repollguid&gt;&#10;            &lt;sourceid&gt;4A43ED50B99141E9A3173A12E0F7D440&lt;/sourceid&gt;&#10;            &lt;questiontext&gt;29. I have worked with a patient/client who ended his/her life by suicide.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3096A4AAE5A54B50B1845FE398E73692&lt;/guid&gt;&#10;                    &lt;answertext&gt;Yes, it has happened once&lt;/answertext&gt;&#10;                    &lt;valuetype&gt;0&lt;/valuetype&gt;&#10;                &lt;/answer&gt;&#10;                &lt;answer&gt;&#10;                    &lt;guid&gt;623037F293444BBBAEE7A7A070A6A7CF&lt;/guid&gt;&#10;                    &lt;answertext&gt;Yes, it has happened more than once&lt;/answertext&gt;&#10;                    &lt;valuetype&gt;0&lt;/valuetype&gt;&#10;                &lt;/answer&gt;&#10;                &lt;answer&gt;&#10;                    &lt;guid&gt;3F69D093D0C14607953BA156EB321799&lt;/guid&gt;&#10;                    &lt;answertext&gt;No&lt;/answertext&gt;&#10;                    &lt;valuetype&gt;0&lt;/valuetype&gt;&#10;                &lt;/answer&gt;&#10;                &lt;answer&gt;&#10;                    &lt;guid&gt;A7995735B0F345D6A6276C6EC2530DF6&lt;/guid&gt;&#10;                    &lt;answertext&gt;Don’t know&lt;/answertext&gt;&#10;                    &lt;valuetype&gt;0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COLORTYPE" val="SCHEME"/>
  <p:tag name="DEFINEDCOLORS" val="3,6,10,45,32,50,13,4,9,55,1"/>
  <p:tag name="LABELFORMAT" val="0"/>
  <p:tag name="NUMBERFORMAT" val="0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EROBASED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0"/>
  <p:tag name="DEFINEDCOLORS" val="3,6,10,45,32,50,13,4,9,55,1"/>
  <p:tag name="COLORTYPE" val="SCHEME"/>
  <p:tag name="LABELFORMAT" val="0"/>
  <p:tag name="NUMBERFORMAT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CAI" val="True"/>
  <p:tag name="TYPE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YPE" val="MultiChoiceSlide"/>
  <p:tag name="TPQUESTIONXML" val="﻿&lt;?xml version=&quot;1.0&quot; encoding=&quot;utf-8&quot;?&gt;&#10;&lt;questionlist&gt;&#10;    &lt;properties&gt;&#10;        &lt;guid&gt;5C25FB029EFA45BF9643919B0611B68A&lt;/guid&gt;&#10;        &lt;description /&gt;&#10;        &lt;date&gt;3/23/2016 1:25:41 PM&lt;/date&gt;&#10;    &lt;/properties&gt;&#10;    &lt;questionlisttemplate&gt;&#10;        &lt;correctvalue&gt;1&lt;/correctvalue&gt;&#10;        &lt;incorrectvalue&gt;0&lt;/incorrectvalue&gt;&#10;        &lt;questiontype&gt;1&lt;/questiontype&gt;&#10;        &lt;numberofchoices&gt;4&lt;/numberofchoices&gt;&#10;        &lt;bulletstyle&gt;2&lt;/bulletstyle&gt;&#10;        &lt;questionfont&gt;Verdana&lt;/questionfont&gt;&#10;        &lt;questionfontsize&gt;12&lt;/questionfontsize&gt;&#10;        &lt;answerfont&gt;Verdana&lt;/answerfont&gt;&#10;        &lt;answerfontsize&gt;12&lt;/answerfontsize&gt;&#10;        &lt;showresults&gt;True&lt;/showresults&gt;&#10;        &lt;countdowntime&gt;30&lt;/countdowntime&gt;&#10;        &lt;responsegrid&gt;0&lt;/responsegrid&gt;&#10;    &lt;/questionlisttemplate&gt;&#10;    &lt;questions&gt;&#10;        &lt;multichoice&gt;&#10;            &lt;guid&gt;7108EE9024EC4D27B9A4CA36667E3043&lt;/guid&gt;&#10;            &lt;repollguid&gt;2317271CF5E946E6A6437B7DEF3638B0&lt;/repollguid&gt;&#10;            &lt;sourceid&gt;9D2B2ED02BA54D10A57CECF5958DBEBD&lt;/sourceid&gt;&#10;            &lt;questiontext&gt;2. Youth aged 10-24 have a significantly greater risk of suicide than individuals aged 65 or older&lt;/questiontext&gt;&#10;            &lt;showresults&gt;True&lt;/showresults&gt;&#10;            &lt;responsegrid&gt;0&lt;/responsegrid&gt;&#10;            &lt;countdowntimer&gt;False&lt;/countdowntimer&gt;&#10;            &lt;countdowntime&gt;30&lt;/countdowntime&gt;&#10;            &lt;correctvalue&gt;1&lt;/correctvalue&gt;&#10;            &lt;incorrectvalue&gt;0&lt;/incorrectvalue&gt;&#10;            &lt;responselimit&gt;1&lt;/responselimit&gt;&#10;            &lt;bulletstyle&gt;2&lt;/bulletstyle&gt;&#10;            &lt;correctanswerindicator&gt;True&lt;/correctanswerindicator&gt;&#10;            &lt;answers&gt;&#10;                &lt;answer&gt;&#10;                    &lt;guid&gt;F42588B435114987B5842EDE2AE7EF95&lt;/guid&gt;&#10;                    &lt;answertext&gt;True&lt;/answertext&gt;&#10;                    &lt;valuetype&gt;-1&lt;/valuetype&gt;&#10;                &lt;/answer&gt;&#10;                &lt;answer&gt;&#10;                    &lt;guid&gt;7A5787F3F2524D85A6D2E6B1AC18CB5A&lt;/guid&gt;&#10;                    &lt;answertext&gt;False&lt;/answertext&gt;&#10;                    &lt;valuetype&gt;1&lt;/valuetype&gt;&#10;                &lt;/answer&gt;&#10;                &lt;answer&gt;&#10;                    &lt;guid&gt;21C6A9FB04484619AB992CDDEE9A8993&lt;/guid&gt;&#10;                    &lt;answertext&gt;Don’t Know&lt;/answertext&gt;&#10;                    &lt;valuetype&gt;-1&lt;/valuetype&gt;&#10;                &lt;/answer&gt;&#10;            &lt;/answers&gt;&#10;        &lt;/multichoice&gt;&#10;    &lt;/questions&gt;&#10;&lt;/questionlist&gt;"/>
  <p:tag name="LIVECHARTING" val="False"/>
  <p:tag name="AUTOOPENPOLL" val="True"/>
  <p:tag name="AUTOFORMATCHART" val="True"/>
  <p:tag name="RESULTS" val="2. Youth aged 10-24 have a significantly greater risk of suicide than individuals aged 65 or older[;crlf;]31[;]33[;]31[;]False[;]11[;][;crlf;]1.61290322580645[;]1[;]0.703787878363594[;]0.49531737773153[;crlf;]16[;]-1[;]True1[;]True[;][;crlf;]11[;]1[;]False2[;]False[;][;crlf;]4[;]-1[;]Don’t Know3[;]Don’t Know[;]"/>
  <p:tag name="HASRESULTS" val="Tru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554</TotalTime>
  <Words>580</Words>
  <Application>Microsoft Office PowerPoint</Application>
  <PresentationFormat>Widescreen</PresentationFormat>
  <Paragraphs>133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Tw Cen MT</vt:lpstr>
      <vt:lpstr>Tw Cen MT Condensed</vt:lpstr>
      <vt:lpstr>Wingdings 3</vt:lpstr>
      <vt:lpstr>Integral</vt:lpstr>
      <vt:lpstr>Chart</vt:lpstr>
      <vt:lpstr>Zero sUICIDE</vt:lpstr>
      <vt:lpstr>Lets Begin, but first a little warm up. What’s your preference?</vt:lpstr>
      <vt:lpstr>Section 1.  Understanding the prevalence of suicide</vt:lpstr>
      <vt:lpstr>1.The Rate of suicide in my state is lower than the national average</vt:lpstr>
      <vt:lpstr>2. Youth aged 10-24 have a significantly greater risk of suicide than individuals aged 65 or older</vt:lpstr>
      <vt:lpstr>3. The rate of suicide among those with severe mental illnesses is how many times that of the general population</vt:lpstr>
      <vt:lpstr>Section 2. Beliefs about suicide</vt:lpstr>
      <vt:lpstr>4. If a person is serious about suicide, there is little that can be done to prevent it.</vt:lpstr>
      <vt:lpstr>5. Suicidal people want to die.</vt:lpstr>
      <vt:lpstr>6. Suicide is always unpredictable.</vt:lpstr>
      <vt:lpstr>7. If you talk to someone about suicide, you may inadvertently give that person permission to seriously consider it.</vt:lpstr>
      <vt:lpstr>8. Depression indicates a suicide risk.</vt:lpstr>
      <vt:lpstr>9. People have a right to suicide.</vt:lpstr>
      <vt:lpstr>10. Few people want to kill themselves</vt:lpstr>
      <vt:lpstr>11. It is likely that I will encounter someone in my line of work who is at risk for suicide.</vt:lpstr>
      <vt:lpstr>12. If someone I’m working with/assisting expresses thoughts of suicide or if I believe she/he may be at risk for suicide, I feel comfortable asking direct and open questions about suicide.</vt:lpstr>
      <vt:lpstr>13. I know how to respond (what referrals to make, who to contact, etc.) if I become aware that a client is at risk for suicide.</vt:lpstr>
      <vt:lpstr>14. I would feel comfortable responding if I became aware that a client is at risk for suicide.</vt:lpstr>
      <vt:lpstr>15. I would go to my supervisor if I became aware that a client is at risk for suicide.</vt:lpstr>
      <vt:lpstr>16. I am comfortable connecting clients at risk for suicide with the resources they need in the community (e.g. housing, transportation, vocational programs, volunteer opportunities, additional treatment providers, etc.)</vt:lpstr>
      <vt:lpstr>17. I have received the training I need to engage and assist those with suicidal desire and/or intent.</vt:lpstr>
      <vt:lpstr>18. I have worked with a client who ended his/her life by suicide.</vt:lpstr>
      <vt:lpstr>19. Have you completed mental health first aid training?</vt:lpstr>
      <vt:lpstr>Thank you for your Participation</vt:lpstr>
    </vt:vector>
  </TitlesOfParts>
  <Company>Clackamas County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Zero sUICIDE</dc:title>
  <dc:creator>Danielsen, Nina</dc:creator>
  <cp:lastModifiedBy>Schwartz, Erin</cp:lastModifiedBy>
  <cp:revision>54</cp:revision>
  <dcterms:created xsi:type="dcterms:W3CDTF">2016-03-23T20:19:43Z</dcterms:created>
  <dcterms:modified xsi:type="dcterms:W3CDTF">2016-06-06T16:31:48Z</dcterms:modified>
</cp:coreProperties>
</file>