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6" r:id="rId3"/>
    <p:sldId id="258" r:id="rId4"/>
    <p:sldId id="257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9" r:id="rId14"/>
    <p:sldId id="274" r:id="rId15"/>
    <p:sldId id="298" r:id="rId16"/>
    <p:sldId id="275" r:id="rId17"/>
    <p:sldId id="297" r:id="rId18"/>
    <p:sldId id="299" r:id="rId19"/>
    <p:sldId id="279" r:id="rId20"/>
    <p:sldId id="283" r:id="rId21"/>
    <p:sldId id="284" r:id="rId22"/>
    <p:sldId id="291" r:id="rId23"/>
    <p:sldId id="300" r:id="rId24"/>
    <p:sldId id="267" r:id="rId25"/>
  </p:sldIdLst>
  <p:sldSz cx="12192000" cy="6858000"/>
  <p:notesSz cx="6858000" cy="9144000"/>
  <p:custDataLst>
    <p:tags r:id="rId2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67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9.emf"/><Relationship Id="rId2" Type="http://schemas.openxmlformats.org/officeDocument/2006/relationships/tags" Target="../tags/tag2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10.emf"/><Relationship Id="rId2" Type="http://schemas.openxmlformats.org/officeDocument/2006/relationships/tags" Target="../tags/tag30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image" Target="../media/image11.emf"/><Relationship Id="rId2" Type="http://schemas.openxmlformats.org/officeDocument/2006/relationships/tags" Target="../tags/tag3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7" Type="http://schemas.openxmlformats.org/officeDocument/2006/relationships/image" Target="../media/image12.emf"/><Relationship Id="rId2" Type="http://schemas.openxmlformats.org/officeDocument/2006/relationships/tags" Target="../tags/tag3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13.emf"/><Relationship Id="rId2" Type="http://schemas.openxmlformats.org/officeDocument/2006/relationships/tags" Target="../tags/tag39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image" Target="../media/image14.emf"/><Relationship Id="rId2" Type="http://schemas.openxmlformats.org/officeDocument/2006/relationships/tags" Target="../tags/tag4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7" Type="http://schemas.openxmlformats.org/officeDocument/2006/relationships/image" Target="../media/image15.emf"/><Relationship Id="rId2" Type="http://schemas.openxmlformats.org/officeDocument/2006/relationships/tags" Target="../tags/tag4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7" Type="http://schemas.openxmlformats.org/officeDocument/2006/relationships/image" Target="../media/image16.emf"/><Relationship Id="rId2" Type="http://schemas.openxmlformats.org/officeDocument/2006/relationships/tags" Target="../tags/tag50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7" Type="http://schemas.openxmlformats.org/officeDocument/2006/relationships/image" Target="../media/image17.emf"/><Relationship Id="rId2" Type="http://schemas.openxmlformats.org/officeDocument/2006/relationships/tags" Target="../tags/tag53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7" Type="http://schemas.openxmlformats.org/officeDocument/2006/relationships/image" Target="../media/image18.emf"/><Relationship Id="rId2" Type="http://schemas.openxmlformats.org/officeDocument/2006/relationships/tags" Target="../tags/tag5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image" Target="../media/image6.emf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tags" Target="../tags/tag17.xml"/><Relationship Id="rId11" Type="http://schemas.openxmlformats.org/officeDocument/2006/relationships/oleObject" Target="../embeddings/oleObject4.bin"/><Relationship Id="rId5" Type="http://schemas.openxmlformats.org/officeDocument/2006/relationships/tags" Target="../tags/tag16.xml"/><Relationship Id="rId10" Type="http://schemas.openxmlformats.org/officeDocument/2006/relationships/slideLayout" Target="../slideLayouts/slideLayout12.xml"/><Relationship Id="rId4" Type="http://schemas.openxmlformats.org/officeDocument/2006/relationships/tags" Target="../tags/tag15.xml"/><Relationship Id="rId9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7.emf"/><Relationship Id="rId2" Type="http://schemas.openxmlformats.org/officeDocument/2006/relationships/tags" Target="../tags/tag2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8.emf"/><Relationship Id="rId2" Type="http://schemas.openxmlformats.org/officeDocument/2006/relationships/tags" Target="../tags/tag2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Zero </a:t>
            </a:r>
            <a:r>
              <a:rPr lang="en-US" dirty="0" err="1" smtClean="0"/>
              <a:t>sUICIDE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Health and </a:t>
            </a:r>
          </a:p>
          <a:p>
            <a:r>
              <a:rPr lang="en-US" dirty="0" smtClean="0"/>
              <a:t>Behavioral Health Care</a:t>
            </a:r>
          </a:p>
          <a:p>
            <a:r>
              <a:rPr lang="en-US" dirty="0" smtClean="0"/>
              <a:t>WORKFORCE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1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19665" y="151571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/>
              <a:t>6</a:t>
            </a:r>
            <a:r>
              <a:rPr lang="en-US" dirty="0" smtClean="0"/>
              <a:t>. Suicide is always unpredictable.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18518" y="1702173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17093774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42256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19665" y="380619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7. If you talk to someone about suicide, you may inadvertently give that person permission to seriously consider it.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26757" y="2160270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38757557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92318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11427" y="100584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/>
              <a:t>8</a:t>
            </a:r>
            <a:r>
              <a:rPr lang="en-US" dirty="0" smtClean="0"/>
              <a:t>. Depression indicates a suicide risk.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26757" y="2160270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13755063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9409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19665" y="281765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/>
              <a:t>9</a:t>
            </a:r>
            <a:r>
              <a:rPr lang="en-US" dirty="0" smtClean="0"/>
              <a:t>. </a:t>
            </a:r>
            <a:r>
              <a:rPr lang="en-US" sz="3600" dirty="0" smtClean="0"/>
              <a:t>People have a right to suicide.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93806" y="1962562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02930258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197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19665" y="281765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10</a:t>
            </a:r>
            <a:r>
              <a:rPr lang="en-US" sz="3600" dirty="0" smtClean="0"/>
              <a:t>. </a:t>
            </a:r>
            <a:r>
              <a:rPr lang="en-US" sz="3600" dirty="0" smtClean="0"/>
              <a:t>Few people want to kill themselves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93806" y="1962562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18959919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01187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11. </a:t>
            </a:r>
            <a:r>
              <a:rPr lang="en-US" sz="3600" dirty="0" smtClean="0"/>
              <a:t>It is likely that I will encounter someone in my line of work who is at risk for suicide.</a:t>
            </a:r>
            <a:endParaRPr lang="en-US" sz="3600" dirty="0"/>
          </a:p>
        </p:txBody>
      </p:sp>
      <p:sp>
        <p:nvSpPr>
          <p:cNvPr id="5" name="TPAnswers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8379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19665" y="281765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12</a:t>
            </a:r>
            <a:r>
              <a:rPr lang="en-US" sz="3600" dirty="0" smtClean="0"/>
              <a:t>. </a:t>
            </a:r>
            <a:r>
              <a:rPr lang="en-US" sz="3600" dirty="0" smtClean="0"/>
              <a:t>If someone I’m working with/assisting expresses thoughts of suicide or if I believe she/he may be at risk for suicide, I feel </a:t>
            </a:r>
            <a:r>
              <a:rPr lang="en-US" sz="3600" dirty="0" smtClean="0"/>
              <a:t>comfortable asking direct and open questions about suicide.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93806" y="1962562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07913246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08039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289170"/>
            <a:ext cx="9720072" cy="163341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13. I know how to respond (what referrals to make, who to contact, etc.) if I become aware that a client is at risk for suicide.</a:t>
            </a:r>
            <a:endParaRPr lang="en-US" sz="3600" dirty="0"/>
          </a:p>
        </p:txBody>
      </p:sp>
      <p:sp>
        <p:nvSpPr>
          <p:cNvPr id="4" name="TPAnswers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03827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14. </a:t>
            </a:r>
            <a:r>
              <a:rPr lang="en-US" sz="3600" dirty="0"/>
              <a:t>I </a:t>
            </a:r>
            <a:r>
              <a:rPr lang="en-US" sz="3600" dirty="0" smtClean="0"/>
              <a:t>would feel comfortable responding if I became aware that a client is at risk for suicide.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/>
              <a:t>Don’t Know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708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73212" y="207624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15. </a:t>
            </a:r>
            <a:r>
              <a:rPr lang="en-US" sz="3600" dirty="0" smtClean="0"/>
              <a:t>I </a:t>
            </a:r>
            <a:r>
              <a:rPr lang="en-US" sz="3600" dirty="0" smtClean="0"/>
              <a:t>would go to my supervisor if I became aware that a client is at risk for suicide.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93806" y="1962562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64484195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60812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86714" y="406443"/>
            <a:ext cx="9720072" cy="1499616"/>
          </a:xfrm>
        </p:spPr>
        <p:txBody>
          <a:bodyPr/>
          <a:lstStyle/>
          <a:p>
            <a:r>
              <a:rPr lang="en-US" dirty="0" smtClean="0"/>
              <a:t>Lets Begin, but first a little warm up.</a:t>
            </a:r>
            <a:br>
              <a:rPr lang="en-US" dirty="0" smtClean="0"/>
            </a:br>
            <a:r>
              <a:rPr lang="en-US" dirty="0" smtClean="0"/>
              <a:t>What’s your preference?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18519" y="1906059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Rivers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Mountains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Beaches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63942627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9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0089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73212" y="207624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16</a:t>
            </a:r>
            <a:r>
              <a:rPr lang="en-US" dirty="0" smtClean="0"/>
              <a:t>. </a:t>
            </a:r>
            <a:r>
              <a:rPr lang="en-US" sz="3600" dirty="0" smtClean="0"/>
              <a:t>I am comfortable </a:t>
            </a:r>
            <a:r>
              <a:rPr lang="en-US" sz="3600" dirty="0" smtClean="0"/>
              <a:t>connecting clients at risk for suicide with </a:t>
            </a:r>
            <a:r>
              <a:rPr lang="en-US" sz="3600" dirty="0" smtClean="0"/>
              <a:t>the resources they need in the community (e.g. housing, transportation, vocational programs, volunteer opportunities, additional treatment providers, etc</a:t>
            </a:r>
            <a:r>
              <a:rPr lang="en-US" sz="3600" dirty="0" smtClean="0"/>
              <a:t>.)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93806" y="1962562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5789802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1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0753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73212" y="207624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17</a:t>
            </a:r>
            <a:r>
              <a:rPr lang="en-US" dirty="0" smtClean="0"/>
              <a:t>. </a:t>
            </a:r>
            <a:r>
              <a:rPr lang="en-US" sz="3600" dirty="0" smtClean="0"/>
              <a:t>I have received the training I need to engage and assist those with suicidal desire and/or intent.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93806" y="1962562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91327767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5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4688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77330" y="241687"/>
            <a:ext cx="9720072" cy="149961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18</a:t>
            </a:r>
            <a:r>
              <a:rPr lang="en-US" sz="4400" dirty="0" smtClean="0"/>
              <a:t>. </a:t>
            </a:r>
            <a:r>
              <a:rPr lang="en-US" sz="4400" dirty="0" smtClean="0"/>
              <a:t>I have worked with a </a:t>
            </a:r>
            <a:r>
              <a:rPr lang="en-US" sz="4400" dirty="0" smtClean="0"/>
              <a:t>client </a:t>
            </a:r>
            <a:r>
              <a:rPr lang="en-US" sz="4400" dirty="0" smtClean="0"/>
              <a:t>who ended his/her life by suicide.</a:t>
            </a:r>
            <a:endParaRPr lang="en-US" sz="4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77330" y="1916358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Yes, it has happened once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Yes, it has happened more than once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No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93262064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4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40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19. Have you completed mental health first aid training?</a:t>
            </a:r>
            <a:endParaRPr lang="en-US" sz="4400" dirty="0"/>
          </a:p>
        </p:txBody>
      </p:sp>
      <p:sp>
        <p:nvSpPr>
          <p:cNvPr id="4" name="TPAnswers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Yes, I’ve already taken Mental Health First Aid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I haven’t taken the class, but I’m signed up for it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I haven’t taken the class and I have not signed up for it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I haven’t heard of Mental Health First Aid</a:t>
            </a:r>
            <a:endParaRPr lang="en-US" sz="3200" dirty="0" smtClean="0"/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956807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Participation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1. </a:t>
            </a:r>
            <a:br>
              <a:rPr lang="en-US" dirty="0" smtClean="0"/>
            </a:br>
            <a:r>
              <a:rPr lang="en-US" dirty="0" smtClean="0"/>
              <a:t>Understanding the prevalence of suicide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252" y="2286000"/>
            <a:ext cx="2413634" cy="4022725"/>
          </a:xfrm>
        </p:spPr>
      </p:pic>
    </p:spTree>
    <p:extLst>
      <p:ext uri="{BB962C8B-B14F-4D97-AF65-F5344CB8AC3E}">
        <p14:creationId xmlns:p14="http://schemas.microsoft.com/office/powerpoint/2010/main" val="423542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40258" y="274638"/>
            <a:ext cx="9221683" cy="1488259"/>
          </a:xfrm>
        </p:spPr>
        <p:txBody>
          <a:bodyPr/>
          <a:lstStyle/>
          <a:p>
            <a:r>
              <a:rPr lang="en-US" dirty="0" smtClean="0"/>
              <a:t>1.The Rate of suicide in my state is lower than the national average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16227" y="1762897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True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False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16309115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 rot="10800000">
            <a:off x="730147" y="2482564"/>
            <a:ext cx="482600" cy="482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6286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69092" y="428368"/>
            <a:ext cx="9720072" cy="16333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 Youth aged 10-24 have a significantly greater risk of suicide than individuals aged 65 or older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56055" y="2341606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True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False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82351900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69975" y="3061273"/>
            <a:ext cx="482600" cy="482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2861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19665" y="329514"/>
            <a:ext cx="9720072" cy="1583937"/>
          </a:xfrm>
        </p:spPr>
        <p:txBody>
          <a:bodyPr>
            <a:normAutofit fontScale="90000"/>
          </a:bodyPr>
          <a:lstStyle/>
          <a:p>
            <a:r>
              <a:rPr lang="en-US" dirty="0"/>
              <a:t>3</a:t>
            </a:r>
            <a:r>
              <a:rPr lang="en-US" dirty="0" smtClean="0"/>
              <a:t>. The rate of suicide among those with severe mental illnesses is how many times that of the general population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98605" y="2226702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1x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2x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3x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4x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6x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12634025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Chart" r:id="rId11" imgW="6096075" imgH="5143584" progId="MSGraph.Chart.8">
                  <p:embed followColorScheme="full"/>
                </p:oleObj>
              </mc:Choice>
              <mc:Fallback>
                <p:oleObj name="Chart" r:id="rId11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73485" y="2272422"/>
            <a:ext cx="406400" cy="406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2"/>
          <p:cNvSpPr/>
          <p:nvPr>
            <p:custDataLst>
              <p:tags r:id="rId6"/>
            </p:custDataLst>
          </p:nvPr>
        </p:nvSpPr>
        <p:spPr>
          <a:xfrm rot="10800000">
            <a:off x="873485" y="2920969"/>
            <a:ext cx="406400" cy="406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3"/>
          <p:cNvSpPr/>
          <p:nvPr>
            <p:custDataLst>
              <p:tags r:id="rId7"/>
            </p:custDataLst>
          </p:nvPr>
        </p:nvSpPr>
        <p:spPr>
          <a:xfrm rot="10800000">
            <a:off x="873485" y="3531584"/>
            <a:ext cx="406400" cy="406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4"/>
          <p:cNvSpPr/>
          <p:nvPr>
            <p:custDataLst>
              <p:tags r:id="rId8"/>
            </p:custDataLst>
          </p:nvPr>
        </p:nvSpPr>
        <p:spPr>
          <a:xfrm rot="10800000">
            <a:off x="873485" y="4142201"/>
            <a:ext cx="406400" cy="406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I5"/>
          <p:cNvSpPr/>
          <p:nvPr>
            <p:custDataLst>
              <p:tags r:id="rId9"/>
            </p:custDataLst>
          </p:nvPr>
        </p:nvSpPr>
        <p:spPr>
          <a:xfrm rot="10800000">
            <a:off x="873485" y="4752816"/>
            <a:ext cx="406400" cy="406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7851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2.</a:t>
            </a:r>
            <a:br>
              <a:rPr lang="en-US" dirty="0" smtClean="0"/>
            </a:br>
            <a:r>
              <a:rPr lang="en-US" dirty="0" smtClean="0"/>
              <a:t>Beliefs about suicide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1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44378" y="291113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 If a person is serious about suicide, there is little that can be done to prevent it.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00897" y="1708351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63434148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04689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827903" y="291113"/>
            <a:ext cx="9720072" cy="149961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5. Suicidal people want to die.</a:t>
            </a:r>
            <a:endParaRPr lang="en-US" sz="4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26757" y="1708351"/>
            <a:ext cx="5638800" cy="402336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Disagree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Neutral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Strongly Agree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Tw Cen MT" panose="020B0602020104020603" pitchFamily="34" charset="0"/>
              <a:buAutoNum type="alphaUcPeriod"/>
            </a:pPr>
            <a:r>
              <a:rPr lang="en-US" sz="3200" dirty="0" smtClean="0"/>
              <a:t>Don’t Know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8822873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40409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AFCD9E45B99A43729CBA0778AE4FAF47"/>
  <p:tag name="TPVERSION" val="5"/>
  <p:tag name="TPFULLVERSION" val="5.3.1.3337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3. The rate of suicide among those with severe mental illnesses is how many times that of the general population[;crlf;]31[;]34[;]31[;]False[;]31[;][;crlf;]3.41935483870968[;]3[;]0.794098943554269[;]0.630593132154006[;crlf;]0[;]1[;]1x1[;]1x[;][;crlf;]3[;]1[;]2x2[;]2x[;][;crlf;]15[;]1[;]3x3[;]3x[;][;crlf;]10[;]1[;]4x4[;]4x[;][;crlf;]3[;]1[;]6x5[;]6x[;]"/>
  <p:tag name="HASRESULTS" val="True"/>
  <p:tag name="TPQUESTIONXML" val="﻿&lt;?xml version=&quot;1.0&quot; encoding=&quot;utf-8&quot;?&gt;&#10;&lt;questionlist&gt;&#10;    &lt;properties&gt;&#10;        &lt;guid&gt;AC5D4A0382674269BAF80A81B6107E67&lt;/guid&gt;&#10;        &lt;description /&gt;&#10;        &lt;date&gt;3/23/2016 1:28:1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66D50C3E56842D5BFF9B284822A95E8&lt;/guid&gt;&#10;            &lt;repollguid&gt;F9C82F8F3AEB4550B8E344F655C8F4D6&lt;/repollguid&gt;&#10;            &lt;sourceid&gt;660C43F3FEBF46E8A3479DC0FB01CB4B&lt;/sourceid&gt;&#10;            &lt;questiontext&gt;3. The rate of suicide among those with severe mental illnesses is how many times that of the general populatio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A87C82A1D6A49249915E17079555E94&lt;/guid&gt;&#10;                    &lt;answertext&gt;1x&lt;/answertext&gt;&#10;                    &lt;valuetype&gt;1&lt;/valuetype&gt;&#10;                &lt;/answer&gt;&#10;                &lt;answer&gt;&#10;                    &lt;guid&gt;1046B429BDFC4E3396AB930C90CE7500&lt;/guid&gt;&#10;                    &lt;answertext&gt;2x&lt;/answertext&gt;&#10;                    &lt;valuetype&gt;1&lt;/valuetype&gt;&#10;                &lt;/answer&gt;&#10;                &lt;answer&gt;&#10;                    &lt;guid&gt;50648D01E21B4B5C9D28117357F22702&lt;/guid&gt;&#10;                    &lt;answertext&gt;3x&lt;/answertext&gt;&#10;                    &lt;valuetype&gt;1&lt;/valuetype&gt;&#10;                &lt;/answer&gt;&#10;                &lt;answer&gt;&#10;                    &lt;guid&gt;D79897FCBB8D4A708F69070F1E72E74A&lt;/guid&gt;&#10;                    &lt;answertext&gt;4x&lt;/answertext&gt;&#10;                    &lt;valuetype&gt;1&lt;/valuetype&gt;&#10;                &lt;/answer&gt;&#10;                &lt;answer&gt;&#10;                    &lt;guid&gt;DE7EA936444D4FFCBCD8808A06643684&lt;/guid&gt;&#10;                    &lt;answertext&gt;6x&lt;/answertext&gt;&#10;                    &lt;valuetype&gt;1&lt;/valuetype&gt;&#10;                &lt;/answer&gt;&#10;            &lt;/answers&gt;&#10;        &lt;/multichoice&gt;&#10;    &lt;/questions&gt;&#10;&lt;/questionlist&gt;"/>
  <p:tag name="AUTOOPENPOLL" val="True"/>
  <p:tag name="AUTOFORMATCHART" val="True"/>
  <p:tag name="LIVECHARTING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D391BDDF9CB42C1894C762A69463657&lt;/guid&gt;&#10;        &lt;description /&gt;&#10;        &lt;date&gt;3/23/2016 4:05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A1B3741F0894220B23BEA7CCDF628DB&lt;/guid&gt;&#10;            &lt;repollguid&gt;717D48B7C16F4F239583D563DBD70C03&lt;/repollguid&gt;&#10;            &lt;sourceid&gt;BB8C4254B3B944A7920FCA9B32761A7A&lt;/sourceid&gt;&#10;            &lt;questiontext&gt;Lets Begin, but first a little warm up.What’s your preferenc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2B2C9D894EE4533920C8233884DCC15&lt;/guid&gt;&#10;                    &lt;answertext&gt;Rivers&lt;/answertext&gt;&#10;                    &lt;valuetype&gt;0&lt;/valuetype&gt;&#10;                &lt;/answer&gt;&#10;                &lt;answer&gt;&#10;                    &lt;guid&gt;D359C532C13A4CE99F36BADEAE1FA416&lt;/guid&gt;&#10;                    &lt;answertext&gt;Mountains&lt;/answertext&gt;&#10;                    &lt;valuetype&gt;0&lt;/valuetype&gt;&#10;                &lt;/answer&gt;&#10;                &lt;answer&gt;&#10;                    &lt;guid&gt;7BC58A7A421E43CD988FB02A08B3D623&lt;/guid&gt;&#10;                    &lt;answertext&gt;Beaches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Lets Begin, but first a little warm up.What’s your preference?[;crlf;]13[;]13[;]13[;]False[;]0[;][;crlf;]2.38461538461538[;]3[;]0.737820234355803[;]0.544378698224852[;crlf;]2[;]0[;]Rivers1[;]Rivers[;][;crlf;]4[;]0[;]Mountains2[;]Mountains[;][;crlf;]7[;]0[;]Beaches3[;]Beaches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4. If a person is serious about suicide, there is little that can be done to prevent it.[;crlf;]32[;]34[;]32[;]False[;]0[;][;crlf;]1.8125[;]2[;]0.726184377413891[;]0.52734375[;crlf;]11[;]0[;]Strongly Disagree1[;]Strongly Disagree[;][;crlf;]17[;]0[;]Disagree2[;]Disagree[;][;crlf;]3[;]0[;]Neutral3[;]Neutral[;][;crlf;]1[;]0[;]Agree4[;]Agree[;][;crlf;]0[;]0[;]Strongly Agree5[;]Strongly Agree[;][;crlf;]0[;]0[;]Don’t Know6[;]Don’t Know[;]"/>
  <p:tag name="HASRESULTS" val="True"/>
  <p:tag name="LIVECHARTING" val="Fals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7A789EEF2DB430FA7DF579D4545128A&lt;/guid&gt;&#10;            &lt;repollguid&gt;20904508B09E416FAE92FDB5E88E0A10&lt;/repollguid&gt;&#10;            &lt;sourceid&gt;26B2002D31AD4FC18FCA2E162FF6A7EB&lt;/sourceid&gt;&#10;            &lt;questiontext&gt;4. If a person is serious about suicide, there is little that can be done to prevent i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AUTOOPENPOLL" val="True"/>
  <p:tag name="AUTOFORMATCHART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5. Suicidal people want to die.[;crlf;]30[;]34[;]30[;]False[;]0[;][;crlf;]2[;]2[;]0.730296743340221[;]0.533333333333333[;crlf;]6[;]0[;]Strongly Disagree1[;]Strongly Disagree[;][;crlf;]20[;]0[;]Disagree2[;]Disagree[;][;crlf;]2[;]0[;]Neutral3[;]Neutral[;][;crlf;]2[;]0[;]Agree4[;]Agree[;][;crlf;]0[;]0[;]Strongly Agree5[;]Strongly Agree[;][;crlf;]0[;]0[;]Don’t Know6[;]Don’t Know[;]"/>
  <p:tag name="HASRESULTS" val="True"/>
  <p:tag name="LIVECHARTING" val="Fals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B9557A74048440ABB57A0B94B2B98EA&lt;/guid&gt;&#10;            &lt;repollguid&gt;20904508B09E416FAE92FDB5E88E0A10&lt;/repollguid&gt;&#10;            &lt;sourceid&gt;26B2002D31AD4FC18FCA2E162FF6A7EB&lt;/sourceid&gt;&#10;            &lt;questiontext&gt;5. Suicidal people want to di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AUTOOPENPOLL" val="True"/>
  <p:tag name="AUTOFORMATCHART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6. Suicide is always unpredictable.[;crlf;]30[;]34[;]30[;]False[;]0[;][;crlf;]2.56666666666667[;]2[;]1.25653845499805[;]1.57888888888889[;crlf;]4[;]0[;]Strongly Disagree1[;]Strongly Disagree[;][;crlf;]17[;]0[;]Disagree2[;]Disagree[;][;crlf;]0[;]0[;]Neutral3[;]Neutral[;][;crlf;]7[;]0[;]Agree4[;]Agree[;][;crlf;]1[;]0[;]Strongly Agree5[;]Strongly Agree[;][;crlf;]1[;]0[;]Don’t Know6[;]Don’t Know[;]"/>
  <p:tag name="HASRESULTS" val="True"/>
  <p:tag name="LIVECHARTING" val="Fals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720CDC90852428C95D35DBA1A227AF3&lt;/guid&gt;&#10;            &lt;repollguid&gt;20904508B09E416FAE92FDB5E88E0A10&lt;/repollguid&gt;&#10;            &lt;sourceid&gt;26B2002D31AD4FC18FCA2E162FF6A7EB&lt;/sourceid&gt;&#10;            &lt;questiontext&gt;6. Suicide is always unpredictabl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AUTOOPENPOLL" val="True"/>
  <p:tag name="AUTOFORMATCHART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7. If you talk to someone about suicide, you may inadvertently give that person permission to seriously consider it.[;crlf;]29[;]34[;]29[;]False[;]0[;][;crlf;]2.37931034482759[;]2[;]1.49513678542612[;]2.23543400713436[;crlf;]8[;]0[;]Strongly Disagree1[;]Strongly Disagree[;][;crlf;]14[;]0[;]Disagree2[;]Disagree[;][;crlf;]1[;]0[;]Neutral3[;]Neutral[;][;crlf;]3[;]0[;]Agree4[;]Agree[;][;crlf;]0[;]0[;]Strongly Agree5[;]Strongly Agree[;][;crlf;]3[;]0[;]Don’t Know6[;]Don’t Know[;]"/>
  <p:tag name="HASRESULTS" val="True"/>
  <p:tag name="LIVECHARTING" val="Fals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69782270DC144F9B3B420987133C3C9&lt;/guid&gt;&#10;            &lt;repollguid&gt;20904508B09E416FAE92FDB5E88E0A10&lt;/repollguid&gt;&#10;            &lt;sourceid&gt;26B2002D31AD4FC18FCA2E162FF6A7EB&lt;/sourceid&gt;&#10;            &lt;questiontext&gt;7. If you talk to someone about suicide, you may inadvertently give that person permission to seriously consider i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AUTOOPENPOLL" val="True"/>
  <p:tag name="AUTOFORMATCHART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8. Depression indicates a suicide risk.[;crlf;]31[;]34[;]31[;]False[;]0[;][;crlf;]3.61290322580645[;]4[;]1.03728614134281[;]1.07596253902185[;crlf;]1[;]0[;]Strongly Disagree1[;]Strongly Disagree[;][;crlf;]6[;]0[;]Disagree2[;]Disagree[;][;crlf;]1[;]0[;]Neutral3[;]Neutral[;][;crlf;]19[;]0[;]Agree4[;]Agree[;][;crlf;]4[;]0[;]Strongly Agree5[;]Strongly Agree[;][;crlf;]0[;]0[;]Don’t Know6[;]Don’t Know[;]"/>
  <p:tag name="HASRESULTS" val="Tru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7CF3A37EED74F369087D258D0A34F55&lt;/guid&gt;&#10;            &lt;repollguid&gt;20904508B09E416FAE92FDB5E88E0A10&lt;/repollguid&gt;&#10;            &lt;sourceid&gt;26B2002D31AD4FC18FCA2E162FF6A7EB&lt;/sourceid&gt;&#10;            &lt;questiontext&gt;8. Depression indicates a suicide risk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10. People have a right to suicide.[;crlf;]30[;]34[;]30[;]False[;]0[;][;crlf;]3.53333333333333[;]4[;]1.62754074876449[;]2.64888888888889[;crlf;]6[;]0[;]Strongly Disagree1[;]Strongly Disagree[;][;crlf;]3[;]0[;]Disagree2[;]Disagree[;][;crlf;]2[;]0[;]Neutral3[;]Neutral[;][;crlf;]10[;]0[;]Agree4[;]Agree[;][;crlf;]6[;]0[;]Strongly Agree5[;]Strongly Agree[;][;crlf;]3[;]0[;]Don’t Know6[;]Don’t Know[;]"/>
  <p:tag name="HASRESULTS" val="Tru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5D3DAF4826544E0B272B964152BC458&lt;/guid&gt;&#10;            &lt;repollguid&gt;20904508B09E416FAE92FDB5E88E0A10&lt;/repollguid&gt;&#10;            &lt;sourceid&gt;26B2002D31AD4FC18FCA2E162FF6A7EB&lt;/sourceid&gt;&#10;            &lt;questiontext&gt;10. People have a right to suicid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11. Few people want to kill themselves[;crlf;]28[;]34[;]28[;]False[;]0[;][;crlf;]3.5[;]4[;]1.14953406710222[;]1.32142857142857[;crlf;]1[;]0[;]Strongly Disagree1[;]Strongly Disagree[;][;crlf;]7[;]0[;]Disagree2[;]Disagree[;][;crlf;]1[;]0[;]Neutral3[;]Neutral[;][;crlf;]16[;]0[;]Agree4[;]Agree[;][;crlf;]2[;]0[;]Strongly Agree5[;]Strongly Agree[;][;crlf;]1[;]0[;]Don’t Know6[;]Don’t Know[;]"/>
  <p:tag name="HASRESULTS" val="Tru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446C632E7FA4DE9A02A173848F470B1&lt;/guid&gt;&#10;            &lt;repollguid&gt;20904508B09E416FAE92FDB5E88E0A10&lt;/repollguid&gt;&#10;            &lt;sourceid&gt;26B2002D31AD4FC18FCA2E162FF6A7EB&lt;/sourceid&gt;&#10;            &lt;questiontext&gt;11. Few people want to kill themselve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12. I am comfortable asking direct and open questions about suicide.[;crlf;]30[;]34[;]30[;]False[;]0[;][;crlf;]3.5[;]4[;]1.23153021346074[;]1.51666666666667[;crlf;]0[;]0[;]Strongly Disagree1[;]Strongly Disagree[;][;crlf;]9[;]0[;]Disagree2[;]Disagree[;][;crlf;]5[;]0[;]Neutral3[;]Neutral[;][;crlf;]10[;]0[;]Agree4[;]Agree[;][;crlf;]4[;]0[;]Strongly Agree5[;]Strongly Agree[;][;crlf;]2[;]0[;]Don’t Know6[;]Don’t Know[;]"/>
  <p:tag name="HASRESULTS" val="True"/>
  <p:tag name="LIVECHARTING" val="Fals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88939A36D334E88A77E3B950DF7DEB7&lt;/guid&gt;&#10;            &lt;repollguid&gt;20904508B09E416FAE92FDB5E88E0A10&lt;/repollguid&gt;&#10;            &lt;sourceid&gt;26B2002D31AD4FC18FCA2E162FF6A7EB&lt;/sourceid&gt;&#10;            &lt;questiontext&gt;12. I am comfortable asking direct and open questions about suicid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AUTOOPENPOLL" val="True"/>
  <p:tag name="AUTOFORMATCHART" val="Tru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17. I use supervision when working with suicidal clients.[;crlf;]31[;]34[;]31[;]False[;]0[;][;crlf;]3.41935483870968[;]3[;]1.10056271672464[;]1.21123829344433[;crlf;]1[;]0[;]Strongly Disagree1[;]Strongly Disagree[;][;crlf;]2[;]0[;]Disagree2[;]Disagree[;][;crlf;]18[;]0[;]Neutral3[;]Neutral[;][;crlf;]6[;]0[;]Agree4[;]Agree[;][;crlf;]1[;]0[;]Strongly Agree5[;]Strongly Agree[;][;crlf;]3[;]0[;]Don’t Know6[;]Don’t Know[;]"/>
  <p:tag name="HASRESULTS" val="True"/>
  <p:tag name="LIVECHARTING" val="Fals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8B39D1258EF4764B043C2AB4E1753C6&lt;/guid&gt;&#10;            &lt;repollguid&gt;20904508B09E416FAE92FDB5E88E0A10&lt;/repollguid&gt;&#10;            &lt;sourceid&gt;26B2002D31AD4FC18FCA2E162FF6A7EB&lt;/sourceid&gt;&#10;            &lt;questiontext&gt;17. I use supervision when working with suicidal client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AUTOOPENPOLL" val="True"/>
  <p:tag name="AUTOFORMATCHART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85E8BF0671584A0080AC8E9D49032D68&lt;/guid&gt;&#10;        &lt;description /&gt;&#10;        &lt;date&gt;3/23/2016 1:23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CB68DA7A95F45F5B438FFDC8EAD78D1&lt;/guid&gt;&#10;            &lt;repollguid&gt;55F7B02A8B1E4C269C3E62591D76F983&lt;/repollguid&gt;&#10;            &lt;sourceid&gt;BBEC0D91390E41AD9A038544583C9D84&lt;/sourceid&gt;&#10;            &lt;questiontext&gt;1.The Rate of suicide in my state is lower than the national averag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DE6378244FE407582B018978B13BB39&lt;/guid&gt;&#10;                    &lt;answertext&gt;True&lt;/answertext&gt;&#10;                    &lt;valuetype&gt;-1&lt;/valuetype&gt;&#10;                &lt;/answer&gt;&#10;                &lt;answer&gt;&#10;                    &lt;guid&gt;F2DCF1D022F14026B6B214575E87425C&lt;/guid&gt;&#10;                    &lt;answertext&gt;False&lt;/answertext&gt;&#10;                    &lt;valuetype&gt;1&lt;/valuetype&gt;&#10;                &lt;/answer&gt;&#10;                &lt;answer&gt;&#10;                    &lt;guid&gt;7D7780DCC0A34B9485AF64B2D4E3D438&lt;/guid&gt;&#10;                    &lt;answertext&gt;Don’t Know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1.The Rate of suicide in my state is lower than the national average[;crlf;]20[;]24[;]20[;]False[;]12[;][;crlf;]2.1[;]2[;]0.62449979983984[;]0.39[;crlf;]3[;]-1[;]True1[;]True[;][;crlf;]12[;]1[;]False2[;]False[;][;crlf;]5[;]-1[;]Don’t Know3[;]Don’t Know[;]"/>
  <p:tag name="HASRESULTS" val="Tru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21. I am comfortable connecting my suicidal clients with the resources they need in the community (e.g. housing, transportation, vocational programs, volunteer opportunities, additional treatment providers, etc.[;crlf;]27[;]34[;]27[;]False[;]0[;][;crlf;]3.51851851851852[;]4[;]0.876456264162906[;]0.768175582990398[;crlf;]1[;]0[;]Strongly Disagree1[;]Strongly Disagree[;][;crlf;]1[;]0[;]Disagree2[;]Disagree[;][;crlf;]11[;]0[;]Neutral3[;]Neutral[;][;crlf;]11[;]0[;]Agree4[;]Agree[;][;crlf;]3[;]0[;]Strongly Agree5[;]Strongly Agree[;][;crlf;]0[;]0[;]Don’t Know6[;]Don’t Know[;]"/>
  <p:tag name="HASRESULTS" val="True"/>
  <p:tag name="LIVECHARTING" val="Fals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6ABAE2A0A3B4F0CB3FD9B8ED2891FB0&lt;/guid&gt;&#10;            &lt;repollguid&gt;20904508B09E416FAE92FDB5E88E0A10&lt;/repollguid&gt;&#10;            &lt;sourceid&gt;26B2002D31AD4FC18FCA2E162FF6A7EB&lt;/sourceid&gt;&#10;            &lt;questiontext&gt;21. I am comfortable connecting my suicidal clients with the resources they need in the community (e.g. housing, transportation, vocational programs, volunteer opportunities, additional treatment providers, etc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AUTOOPENPOLL" val="True"/>
  <p:tag name="AUTOFORMATCHART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22. I have received the training I need to engage and assist those with suicidal desire and/or intent.[;crlf;]29[;]34[;]29[;]False[;]0[;][;crlf;]3[;]3[;]1.31306432859723[;]1.72413793103448[;crlf;]5[;]0[;]Strongly Disagree1[;]Strongly Disagree[;][;crlf;]6[;]0[;]Disagree2[;]Disagree[;][;crlf;]6[;]0[;]Neutral3[;]Neutral[;][;crlf;]8[;]0[;]Agree4[;]Agree[;][;crlf;]4[;]0[;]Strongly Agree5[;]Strongly Agree[;][;crlf;]0[;]0[;]Don’t Know6[;]Don’t Know[;]"/>
  <p:tag name="HASRESULTS" val="True"/>
  <p:tag name="LIVECHARTING" val="False"/>
  <p:tag name="TPQUESTIONXML" val="﻿&lt;?xml version=&quot;1.0&quot; encoding=&quot;utf-8&quot;?&gt;&#10;&lt;questionlist&gt;&#10;    &lt;properties&gt;&#10;        &lt;guid&gt;E6F3343B1E25434E81C63DFE9ABA2280&lt;/guid&gt;&#10;        &lt;description /&gt;&#10;        &lt;date&gt;3/23/2016 1:32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E290694E14841B0B0219E4909FF202D&lt;/guid&gt;&#10;            &lt;repollguid&gt;20904508B09E416FAE92FDB5E88E0A10&lt;/repollguid&gt;&#10;            &lt;sourceid&gt;26B2002D31AD4FC18FCA2E162FF6A7EB&lt;/sourceid&gt;&#10;            &lt;questiontext&gt;22. I have received the training I need to engage and assist those with suicidal desire and/or inten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1A6E9C7F8844B7C9BFD84EA4D95501C&lt;/guid&gt;&#10;                    &lt;answertext&gt;Strongly Disagree&lt;/answertext&gt;&#10;                    &lt;valuetype&gt;0&lt;/valuetype&gt;&#10;                &lt;/answer&gt;&#10;                &lt;answer&gt;&#10;                    &lt;guid&gt;7CFF28F2A59648778D2745788369051B&lt;/guid&gt;&#10;                    &lt;answertext&gt;Disagree&lt;/answertext&gt;&#10;                    &lt;valuetype&gt;0&lt;/valuetype&gt;&#10;                &lt;/answer&gt;&#10;                &lt;answer&gt;&#10;                    &lt;guid&gt;224E29A13EFF4C029B0706A1F868BD93&lt;/guid&gt;&#10;                    &lt;answertext&gt;Neutral&lt;/answertext&gt;&#10;                    &lt;valuetype&gt;0&lt;/valuetype&gt;&#10;                &lt;/answer&gt;&#10;                &lt;answer&gt;&#10;                    &lt;guid&gt;8115D4DEEB92464BAB7B7E0AEE19C164&lt;/guid&gt;&#10;                    &lt;answertext&gt;Agree&lt;/answertext&gt;&#10;                    &lt;valuetype&gt;0&lt;/valuetype&gt;&#10;                &lt;/answer&gt;&#10;                &lt;answer&gt;&#10;                    &lt;guid&gt;3131C4E63F7C484B91432F9879CCAC46&lt;/guid&gt;&#10;                    &lt;answertext&gt;Strongly Agree&lt;/answertext&gt;&#10;                    &lt;valuetype&gt;0&lt;/valuetype&gt;&#10;                &lt;/answer&gt;&#10;                &lt;answer&gt;&#10;                    &lt;guid&gt;F34F34BE294A4C509FF2FB976CCE4EE8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AUTOOPENPOLL" val="True"/>
  <p:tag name="AUTOFORMATCHART" val="Tr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RESULTS" val="29. I have worked with a patient/client who ended his/her life by suicide.[;crlf;]32[;]34[;]32[;]False[;]0[;][;crlf;]2.75[;]3[;]0.866025403784439[;]0.75[;crlf;]4[;]0[;]Yes, it has happened once1[;]Yes, it has happened once[;][;crlf;]5[;]0[;]Yes, it has happened more than once2[;]Yes, it has happened more than once[;][;crlf;]18[;]0[;]No3[;]No[;][;crlf;]5[;]0[;]Don’t know4[;]Don’t know[;]"/>
  <p:tag name="HASRESULTS" val="True"/>
  <p:tag name="TPQUESTIONXML" val="﻿&lt;?xml version=&quot;1.0&quot; encoding=&quot;utf-8&quot;?&gt;&#10;&lt;questionlist&gt;&#10;    &lt;properties&gt;&#10;        &lt;guid&gt;0BBDDE33D65F47C39D62EFB1C67A6E2C&lt;/guid&gt;&#10;        &lt;description /&gt;&#10;        &lt;date&gt;3/23/2016 2:19:4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81789AC75AB485EA34D2984AED61223&lt;/guid&gt;&#10;            &lt;repollguid&gt;A13F5730342C4CE48217B9BCF883113D&lt;/repollguid&gt;&#10;            &lt;sourceid&gt;4A43ED50B99141E9A3173A12E0F7D440&lt;/sourceid&gt;&#10;            &lt;questiontext&gt;29. I have worked with a patient/client who ended his/her life by suicid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096A4AAE5A54B50B1845FE398E73692&lt;/guid&gt;&#10;                    &lt;answertext&gt;Yes, it has happened once&lt;/answertext&gt;&#10;                    &lt;valuetype&gt;0&lt;/valuetype&gt;&#10;                &lt;/answer&gt;&#10;                &lt;answer&gt;&#10;                    &lt;guid&gt;623037F293444BBBAEE7A7A070A6A7CF&lt;/guid&gt;&#10;                    &lt;answertext&gt;Yes, it has happened more than once&lt;/answertext&gt;&#10;                    &lt;valuetype&gt;0&lt;/valuetype&gt;&#10;                &lt;/answer&gt;&#10;                &lt;answer&gt;&#10;                    &lt;guid&gt;3F69D093D0C14607953BA156EB321799&lt;/guid&gt;&#10;                    &lt;answertext&gt;No&lt;/answertext&gt;&#10;                    &lt;valuetype&gt;0&lt;/valuetype&gt;&#10;                &lt;/answer&gt;&#10;                &lt;answer&gt;&#10;                    &lt;guid&gt;A7995735B0F345D6A6276C6EC2530DF6&lt;/guid&gt;&#10;                    &lt;answertext&gt;Don’t know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LABELFORMAT" val="0"/>
  <p:tag name="NUMBERFORMAT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C25FB029EFA45BF9643919B0611B68A&lt;/guid&gt;&#10;        &lt;description /&gt;&#10;        &lt;date&gt;3/23/2016 1:25:4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108EE9024EC4D27B9A4CA36667E3043&lt;/guid&gt;&#10;            &lt;repollguid&gt;2317271CF5E946E6A6437B7DEF3638B0&lt;/repollguid&gt;&#10;            &lt;sourceid&gt;9D2B2ED02BA54D10A57CECF5958DBEBD&lt;/sourceid&gt;&#10;            &lt;questiontext&gt;2. Youth aged 10-24 have a significantly greater risk of suicide than individuals aged 65 or older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42588B435114987B5842EDE2AE7EF95&lt;/guid&gt;&#10;                    &lt;answertext&gt;True&lt;/answertext&gt;&#10;                    &lt;valuetype&gt;-1&lt;/valuetype&gt;&#10;                &lt;/answer&gt;&#10;                &lt;answer&gt;&#10;                    &lt;guid&gt;7A5787F3F2524D85A6D2E6B1AC18CB5A&lt;/guid&gt;&#10;                    &lt;answertext&gt;False&lt;/answertext&gt;&#10;                    &lt;valuetype&gt;1&lt;/valuetype&gt;&#10;                &lt;/answer&gt;&#10;                &lt;answer&gt;&#10;                    &lt;guid&gt;21C6A9FB04484619AB992CDDEE9A8993&lt;/guid&gt;&#10;                    &lt;answertext&gt;Don’t Know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2. Youth aged 10-24 have a significantly greater risk of suicide than individuals aged 65 or older[;crlf;]31[;]33[;]31[;]False[;]11[;][;crlf;]1.61290322580645[;]1[;]0.703787878363594[;]0.49531737773153[;crlf;]16[;]-1[;]True1[;]True[;][;crlf;]11[;]1[;]False2[;]False[;][;crlf;]4[;]-1[;]Don’t Know3[;]Don’t Know[;]"/>
  <p:tag name="HASRESULTS" val="Tru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554</TotalTime>
  <Words>580</Words>
  <Application>Microsoft Office PowerPoint</Application>
  <PresentationFormat>Widescreen</PresentationFormat>
  <Paragraphs>133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Tw Cen MT</vt:lpstr>
      <vt:lpstr>Tw Cen MT Condensed</vt:lpstr>
      <vt:lpstr>Wingdings 3</vt:lpstr>
      <vt:lpstr>Integral</vt:lpstr>
      <vt:lpstr>Chart</vt:lpstr>
      <vt:lpstr>Zero sUICIDE</vt:lpstr>
      <vt:lpstr>Lets Begin, but first a little warm up. What’s your preference?</vt:lpstr>
      <vt:lpstr>Section 1.  Understanding the prevalence of suicide</vt:lpstr>
      <vt:lpstr>1.The Rate of suicide in my state is lower than the national average</vt:lpstr>
      <vt:lpstr>2. Youth aged 10-24 have a significantly greater risk of suicide than individuals aged 65 or older</vt:lpstr>
      <vt:lpstr>3. The rate of suicide among those with severe mental illnesses is how many times that of the general population</vt:lpstr>
      <vt:lpstr>Section 2. Beliefs about suicide</vt:lpstr>
      <vt:lpstr>4. If a person is serious about suicide, there is little that can be done to prevent it.</vt:lpstr>
      <vt:lpstr>5. Suicidal people want to die.</vt:lpstr>
      <vt:lpstr>6. Suicide is always unpredictable.</vt:lpstr>
      <vt:lpstr>7. If you talk to someone about suicide, you may inadvertently give that person permission to seriously consider it.</vt:lpstr>
      <vt:lpstr>8. Depression indicates a suicide risk.</vt:lpstr>
      <vt:lpstr>9. People have a right to suicide.</vt:lpstr>
      <vt:lpstr>10. Few people want to kill themselves</vt:lpstr>
      <vt:lpstr>11. It is likely that I will encounter someone in my line of work who is at risk for suicide.</vt:lpstr>
      <vt:lpstr>12. If someone I’m working with/assisting expresses thoughts of suicide or if I believe she/he may be at risk for suicide, I feel comfortable asking direct and open questions about suicide.</vt:lpstr>
      <vt:lpstr>13. I know how to respond (what referrals to make, who to contact, etc.) if I become aware that a client is at risk for suicide.</vt:lpstr>
      <vt:lpstr>14. I would feel comfortable responding if I became aware that a client is at risk for suicide.</vt:lpstr>
      <vt:lpstr>15. I would go to my supervisor if I became aware that a client is at risk for suicide.</vt:lpstr>
      <vt:lpstr>16. I am comfortable connecting clients at risk for suicide with the resources they need in the community (e.g. housing, transportation, vocational programs, volunteer opportunities, additional treatment providers, etc.)</vt:lpstr>
      <vt:lpstr>17. I have received the training I need to engage and assist those with suicidal desire and/or intent.</vt:lpstr>
      <vt:lpstr>18. I have worked with a client who ended his/her life by suicide.</vt:lpstr>
      <vt:lpstr>19. Have you completed mental health first aid training?</vt:lpstr>
      <vt:lpstr>Thank you for your Participation</vt:lpstr>
    </vt:vector>
  </TitlesOfParts>
  <Company>Clackamas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Zero sUICIDE</dc:title>
  <dc:creator>Danielsen, Nina</dc:creator>
  <cp:lastModifiedBy>Schwartz, Erin</cp:lastModifiedBy>
  <cp:revision>54</cp:revision>
  <dcterms:created xsi:type="dcterms:W3CDTF">2016-03-23T20:19:43Z</dcterms:created>
  <dcterms:modified xsi:type="dcterms:W3CDTF">2016-06-06T16:31:48Z</dcterms:modified>
</cp:coreProperties>
</file>