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1" r:id="rId2"/>
    <p:sldMasterId id="2147483673" r:id="rId3"/>
    <p:sldMasterId id="2147483685" r:id="rId4"/>
  </p:sldMasterIdLst>
  <p:notesMasterIdLst>
    <p:notesMasterId r:id="rId29"/>
  </p:notesMasterIdLst>
  <p:sldIdLst>
    <p:sldId id="256" r:id="rId5"/>
    <p:sldId id="280" r:id="rId6"/>
    <p:sldId id="284" r:id="rId7"/>
    <p:sldId id="258" r:id="rId8"/>
    <p:sldId id="285" r:id="rId9"/>
    <p:sldId id="260" r:id="rId10"/>
    <p:sldId id="274" r:id="rId11"/>
    <p:sldId id="276" r:id="rId12"/>
    <p:sldId id="277" r:id="rId13"/>
    <p:sldId id="278" r:id="rId14"/>
    <p:sldId id="279" r:id="rId15"/>
    <p:sldId id="261" r:id="rId16"/>
    <p:sldId id="262" r:id="rId17"/>
    <p:sldId id="263" r:id="rId18"/>
    <p:sldId id="264" r:id="rId19"/>
    <p:sldId id="265" r:id="rId20"/>
    <p:sldId id="270" r:id="rId21"/>
    <p:sldId id="266" r:id="rId22"/>
    <p:sldId id="268" r:id="rId23"/>
    <p:sldId id="269" r:id="rId24"/>
    <p:sldId id="271" r:id="rId25"/>
    <p:sldId id="272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84465" autoAdjust="0"/>
  </p:normalViewPr>
  <p:slideViewPr>
    <p:cSldViewPr snapToGrid="0">
      <p:cViewPr varScale="1">
        <p:scale>
          <a:sx n="63" d="100"/>
          <a:sy n="63" d="100"/>
        </p:scale>
        <p:origin x="8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2015-2016 Clackamas County Deaths from Suicide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'2015-2016'!$L$84</c:f>
              <c:strCache>
                <c:ptCount val="1"/>
                <c:pt idx="0">
                  <c:v>Deaths from Suicide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'2015-2016'!$M$83:$N$83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'2015-2016'!$M$84:$N$84</c:f>
              <c:numCache>
                <c:formatCode>General</c:formatCode>
                <c:ptCount val="2"/>
                <c:pt idx="0">
                  <c:v>68</c:v>
                </c:pt>
                <c:pt idx="1">
                  <c:v>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132224"/>
        <c:axId val="216131832"/>
      </c:barChart>
      <c:catAx>
        <c:axId val="21613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131832"/>
        <c:crosses val="autoZero"/>
        <c:auto val="1"/>
        <c:lblAlgn val="ctr"/>
        <c:lblOffset val="100"/>
        <c:noMultiLvlLbl val="0"/>
      </c:catAx>
      <c:valAx>
        <c:axId val="216131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13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2015-2016</a:t>
            </a:r>
            <a:r>
              <a:rPr lang="en-US" baseline="0" dirty="0"/>
              <a:t> Clackamas County Deaths from Suicide: Gender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'2015-2016'!$L$5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'2015-2016'!$M$4:$N$4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'2015-2016'!$M$5:$N$5</c:f>
              <c:numCache>
                <c:formatCode>General</c:formatCode>
                <c:ptCount val="2"/>
                <c:pt idx="0">
                  <c:v>56</c:v>
                </c:pt>
                <c:pt idx="1">
                  <c:v>46</c:v>
                </c:pt>
              </c:numCache>
            </c:numRef>
          </c:val>
        </c:ser>
        <c:ser>
          <c:idx val="1"/>
          <c:order val="1"/>
          <c:tx>
            <c:strRef>
              <c:f>'2015-2016'!$L$6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'2015-2016'!$M$4:$N$4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'2015-2016'!$M$6:$N$6</c:f>
              <c:numCache>
                <c:formatCode>General</c:formatCode>
                <c:ptCount val="2"/>
                <c:pt idx="0">
                  <c:v>12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628504"/>
        <c:axId val="216628112"/>
      </c:barChart>
      <c:catAx>
        <c:axId val="216628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28112"/>
        <c:crosses val="autoZero"/>
        <c:auto val="1"/>
        <c:lblAlgn val="ctr"/>
        <c:lblOffset val="100"/>
        <c:noMultiLvlLbl val="0"/>
      </c:catAx>
      <c:valAx>
        <c:axId val="21662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28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2015-2016</a:t>
            </a:r>
            <a:r>
              <a:rPr lang="en-US" baseline="0" dirty="0"/>
              <a:t> Clackamas County Deaths from Suicide: Gender and Age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'2015-2016'!$L$61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'2015-2016'!$M$60:$Q$60</c:f>
              <c:strCache>
                <c:ptCount val="5"/>
                <c:pt idx="0">
                  <c:v>18-24</c:v>
                </c:pt>
                <c:pt idx="1">
                  <c:v>25-40</c:v>
                </c:pt>
                <c:pt idx="2">
                  <c:v>41-55</c:v>
                </c:pt>
                <c:pt idx="3">
                  <c:v>56-70</c:v>
                </c:pt>
                <c:pt idx="4">
                  <c:v>71+</c:v>
                </c:pt>
              </c:strCache>
            </c:strRef>
          </c:cat>
          <c:val>
            <c:numRef>
              <c:f>'2015-2016'!$M$61:$Q$61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8</c:v>
                </c:pt>
                <c:pt idx="3">
                  <c:v>7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'2015-2016'!$L$62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'2015-2016'!$M$60:$Q$60</c:f>
              <c:strCache>
                <c:ptCount val="5"/>
                <c:pt idx="0">
                  <c:v>18-24</c:v>
                </c:pt>
                <c:pt idx="1">
                  <c:v>25-40</c:v>
                </c:pt>
                <c:pt idx="2">
                  <c:v>41-55</c:v>
                </c:pt>
                <c:pt idx="3">
                  <c:v>56-70</c:v>
                </c:pt>
                <c:pt idx="4">
                  <c:v>71+</c:v>
                </c:pt>
              </c:strCache>
            </c:strRef>
          </c:cat>
          <c:val>
            <c:numRef>
              <c:f>'2015-2016'!$M$62:$Q$62</c:f>
              <c:numCache>
                <c:formatCode>General</c:formatCode>
                <c:ptCount val="5"/>
                <c:pt idx="0">
                  <c:v>13</c:v>
                </c:pt>
                <c:pt idx="1">
                  <c:v>27</c:v>
                </c:pt>
                <c:pt idx="2">
                  <c:v>27</c:v>
                </c:pt>
                <c:pt idx="3">
                  <c:v>23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629288"/>
        <c:axId val="216628896"/>
      </c:barChart>
      <c:catAx>
        <c:axId val="21662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28896"/>
        <c:crosses val="autoZero"/>
        <c:auto val="1"/>
        <c:lblAlgn val="ctr"/>
        <c:lblOffset val="100"/>
        <c:noMultiLvlLbl val="0"/>
      </c:catAx>
      <c:valAx>
        <c:axId val="21662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29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2015-2016</a:t>
            </a:r>
            <a:r>
              <a:rPr lang="en-US" baseline="0" dirty="0"/>
              <a:t> Clackamas County Deaths from Suicide: Cause of Death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'2015-2016'!$M$39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'2015-2016'!$L$40:$L$47</c:f>
              <c:strCache>
                <c:ptCount val="8"/>
                <c:pt idx="0">
                  <c:v>Firearms</c:v>
                </c:pt>
                <c:pt idx="1">
                  <c:v>Hanging</c:v>
                </c:pt>
                <c:pt idx="2">
                  <c:v>Blunt Force Trauma</c:v>
                </c:pt>
                <c:pt idx="3">
                  <c:v>Overdose</c:v>
                </c:pt>
                <c:pt idx="4">
                  <c:v>Drowning </c:v>
                </c:pt>
                <c:pt idx="5">
                  <c:v>Asphyxia</c:v>
                </c:pt>
                <c:pt idx="6">
                  <c:v>Cut</c:v>
                </c:pt>
                <c:pt idx="7">
                  <c:v>Suffocation</c:v>
                </c:pt>
              </c:strCache>
            </c:strRef>
          </c:cat>
          <c:val>
            <c:numRef>
              <c:f>'2015-2016'!$M$40:$M$47</c:f>
              <c:numCache>
                <c:formatCode>General</c:formatCode>
                <c:ptCount val="8"/>
                <c:pt idx="0">
                  <c:v>39</c:v>
                </c:pt>
                <c:pt idx="1">
                  <c:v>14</c:v>
                </c:pt>
                <c:pt idx="2">
                  <c:v>5</c:v>
                </c:pt>
                <c:pt idx="3">
                  <c:v>5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'2015-2016'!$N$39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'2015-2016'!$L$40:$L$47</c:f>
              <c:strCache>
                <c:ptCount val="8"/>
                <c:pt idx="0">
                  <c:v>Firearms</c:v>
                </c:pt>
                <c:pt idx="1">
                  <c:v>Hanging</c:v>
                </c:pt>
                <c:pt idx="2">
                  <c:v>Blunt Force Trauma</c:v>
                </c:pt>
                <c:pt idx="3">
                  <c:v>Overdose</c:v>
                </c:pt>
                <c:pt idx="4">
                  <c:v>Drowning </c:v>
                </c:pt>
                <c:pt idx="5">
                  <c:v>Asphyxia</c:v>
                </c:pt>
                <c:pt idx="6">
                  <c:v>Cut</c:v>
                </c:pt>
                <c:pt idx="7">
                  <c:v>Suffocation</c:v>
                </c:pt>
              </c:strCache>
            </c:strRef>
          </c:cat>
          <c:val>
            <c:numRef>
              <c:f>'2015-2016'!$N$40:$N$47</c:f>
              <c:numCache>
                <c:formatCode>General</c:formatCode>
                <c:ptCount val="8"/>
                <c:pt idx="0">
                  <c:v>30</c:v>
                </c:pt>
                <c:pt idx="1">
                  <c:v>14</c:v>
                </c:pt>
                <c:pt idx="2">
                  <c:v>2</c:v>
                </c:pt>
                <c:pt idx="3">
                  <c:v>6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7314272"/>
        <c:axId val="217312704"/>
      </c:barChart>
      <c:catAx>
        <c:axId val="21731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12704"/>
        <c:crosses val="autoZero"/>
        <c:auto val="1"/>
        <c:lblAlgn val="ctr"/>
        <c:lblOffset val="100"/>
        <c:noMultiLvlLbl val="0"/>
      </c:catAx>
      <c:valAx>
        <c:axId val="21731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1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1B61D-6C8C-4A63-9F88-86A0CA866A7C}" type="datetimeFigureOut">
              <a:rPr lang="en-US" smtClean="0"/>
              <a:t>3/15/2017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CAA6A-D999-4C86-A64D-3BD59D5FB3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6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14.8% decrease in deaths from suicide from 2015 to 2016. However, still more than 1 suicide death per week</a:t>
            </a:r>
          </a:p>
          <a:p>
            <a:r>
              <a:rPr lang="en-US" dirty="0" smtClean="0"/>
              <a:t>2014 deaths = 62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F915-EE41-4896-ACEC-44A0B524E5D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132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2015</a:t>
            </a:r>
            <a:r>
              <a:rPr lang="en-US" baseline="0" dirty="0" smtClean="0"/>
              <a:t> &amp; 2016, m</a:t>
            </a:r>
            <a:r>
              <a:rPr lang="en-US" dirty="0" smtClean="0"/>
              <a:t>ale</a:t>
            </a:r>
            <a:r>
              <a:rPr lang="en-US" baseline="0" dirty="0" smtClean="0"/>
              <a:t>s accounted for 81% of suicide deaths in Clackamas County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F915-EE41-4896-ACEC-44A0B524E5D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759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Individuals between 41 and 55 accounted for the majority of suicide deaths for</a:t>
            </a:r>
            <a:r>
              <a:rPr lang="en-US" baseline="0" dirty="0" smtClean="0"/>
              <a:t> 2015 &amp; 2016</a:t>
            </a:r>
          </a:p>
          <a:p>
            <a:r>
              <a:rPr lang="en-US" baseline="0" dirty="0" smtClean="0"/>
              <a:t>Females tend to skew slightly older (41-55 and 56-70 highest number of deaths) compared to males (25-40 &amp; 41-55 highest number of deaths).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F915-EE41-4896-ACEC-44A0B524E5D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674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Firearms account for 53.3% of cause of</a:t>
            </a:r>
            <a:r>
              <a:rPr lang="en-US" baseline="0" dirty="0" smtClean="0"/>
              <a:t> death for suicide deaths in 2015 &amp; 2016</a:t>
            </a:r>
          </a:p>
          <a:p>
            <a:r>
              <a:rPr lang="en-US" baseline="0" dirty="0" smtClean="0"/>
              <a:t>Hanging – 21.2%</a:t>
            </a:r>
          </a:p>
          <a:p>
            <a:r>
              <a:rPr lang="en-US" baseline="0" dirty="0" smtClean="0"/>
              <a:t>Overdose – 9.5%</a:t>
            </a:r>
          </a:p>
          <a:p>
            <a:r>
              <a:rPr lang="en-US" baseline="0" dirty="0" smtClean="0"/>
              <a:t>Blunt Force Trauma – 5.1%</a:t>
            </a:r>
          </a:p>
          <a:p>
            <a:r>
              <a:rPr lang="en-US" baseline="0" dirty="0" smtClean="0"/>
              <a:t>These 4 methods account for nearly 90% of suicide deaths for 2015 &amp; 2016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F915-EE41-4896-ACEC-44A0B524E5D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4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last 60 years tremendous strides have been made in the fight</a:t>
            </a:r>
            <a:r>
              <a:rPr lang="en-US" baseline="0" dirty="0" smtClean="0"/>
              <a:t> against cancer, polio, smallpox and other diseases.  For polio, getting rates down meant a global effort to immunize every human being. For cancer it meant more research, better screening and aggressive therapies. In the case of suicide, it means setting a goal of zero deaths.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CAA6A-D999-4C86-A64D-3BD59D5FB3E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688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type of formal commitment have we made to reduce suicide and provide safer suicide care among people who use the organization’s services? 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E4DF-AE09-4336-B346-93C5EF066F6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171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https://youtu.be/tYmRtILWqAE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CAA6A-D999-4C86-A64D-3BD59D5FB3E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0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CAA6A-D999-4C86-A64D-3BD59D5FB3E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75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2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974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96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59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139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011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93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8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97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2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424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62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8936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325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150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2695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259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30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5970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543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6372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031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0824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4582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349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7604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77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6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247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4662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290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9147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5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9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80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505B7EF-90DC-4C10-9C42-A8736D5BC6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3/15/2017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69AF369-8DE4-47BC-A6A9-1EEB201564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72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fsp.org/about-suicide/suicide-statistic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.tableau.com/profile/oregon.injury.and.violence.prevention#!/vizhome/ORVDRSDashboardDraftJan2017/TableofConten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Clackamas county and the pathway to suicide safer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for the Quarterly Managers Meeting</a:t>
            </a:r>
          </a:p>
          <a:p>
            <a:r>
              <a:rPr lang="en-US" dirty="0" smtClean="0"/>
              <a:t>3.16.17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76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2015-2016 Clackamas County Deaths from Suicide: Cause of Death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4088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Clackamas County Deaths from Suicide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11 deaths as of 3/8/2017</a:t>
            </a:r>
          </a:p>
          <a:p>
            <a:pPr lvl="1"/>
            <a:r>
              <a:rPr lang="en-US" dirty="0" smtClean="0"/>
              <a:t>2 Females</a:t>
            </a:r>
          </a:p>
          <a:p>
            <a:pPr lvl="1"/>
            <a:r>
              <a:rPr lang="en-US" dirty="0" smtClean="0"/>
              <a:t>9 Males</a:t>
            </a:r>
          </a:p>
          <a:p>
            <a:pPr lvl="1"/>
            <a:r>
              <a:rPr lang="en-US" dirty="0" smtClean="0"/>
              <a:t>Age range: 26-74 years</a:t>
            </a:r>
          </a:p>
          <a:p>
            <a:r>
              <a:rPr lang="en-US" dirty="0" smtClean="0"/>
              <a:t>Cause of Death</a:t>
            </a:r>
          </a:p>
          <a:p>
            <a:pPr lvl="1"/>
            <a:r>
              <a:rPr lang="en-US" dirty="0" smtClean="0"/>
              <a:t>4 Firearms</a:t>
            </a:r>
          </a:p>
          <a:p>
            <a:pPr lvl="1"/>
            <a:r>
              <a:rPr lang="en-US" dirty="0" smtClean="0"/>
              <a:t>2 Overdose</a:t>
            </a:r>
          </a:p>
          <a:p>
            <a:pPr lvl="1"/>
            <a:r>
              <a:rPr lang="en-US" dirty="0" smtClean="0"/>
              <a:t>1 Hanging</a:t>
            </a:r>
          </a:p>
          <a:p>
            <a:pPr lvl="1"/>
            <a:r>
              <a:rPr lang="en-US" dirty="0" smtClean="0"/>
              <a:t>1 Poisoning</a:t>
            </a:r>
          </a:p>
          <a:p>
            <a:pPr lvl="1"/>
            <a:r>
              <a:rPr lang="en-US" dirty="0" smtClean="0"/>
              <a:t>1 Asphyxia</a:t>
            </a:r>
          </a:p>
          <a:p>
            <a:pPr lvl="1"/>
            <a:r>
              <a:rPr lang="en-US" dirty="0" smtClean="0"/>
              <a:t>1 Stab Wound</a:t>
            </a:r>
          </a:p>
          <a:p>
            <a:pPr lvl="1"/>
            <a:r>
              <a:rPr lang="en-US" dirty="0" smtClean="0"/>
              <a:t>1 Burns + Smoke Inhalation</a:t>
            </a:r>
          </a:p>
        </p:txBody>
      </p:sp>
    </p:spTree>
    <p:extLst>
      <p:ext uri="{BB962C8B-B14F-4D97-AF65-F5344CB8AC3E}">
        <p14:creationId xmlns:p14="http://schemas.microsoft.com/office/powerpoint/2010/main" val="25995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7834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6000" dirty="0"/>
              <a:t>We know who is at risk . . . </a:t>
            </a:r>
            <a:r>
              <a:rPr lang="en-US" sz="5400" dirty="0"/>
              <a:t/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1288" y="1380853"/>
            <a:ext cx="9720073" cy="4913267"/>
          </a:xfrm>
        </p:spPr>
        <p:txBody>
          <a:bodyPr>
            <a:normAutofit fontScale="32500" lnSpcReduction="20000"/>
          </a:bodyPr>
          <a:lstStyle/>
          <a:p>
            <a:pPr marL="0" indent="0">
              <a:buClrTx/>
              <a:buNone/>
            </a:pPr>
            <a:r>
              <a:rPr lang="en-US" sz="3800" dirty="0" smtClean="0">
                <a:solidFill>
                  <a:prstClr val="black"/>
                </a:solidFill>
              </a:rPr>
              <a:t>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6200" dirty="0" smtClean="0"/>
              <a:t> Mental </a:t>
            </a:r>
            <a:r>
              <a:rPr lang="en-US" sz="6200" dirty="0" smtClean="0"/>
              <a:t>or emotional disorders, particularly depression and bipolar disorder</a:t>
            </a:r>
          </a:p>
          <a:p>
            <a:pPr marL="0" indent="0">
              <a:buNone/>
            </a:pPr>
            <a:r>
              <a:rPr lang="en-US" sz="6200" dirty="0" smtClean="0"/>
              <a:t>• Previous suicide attempts or self-inflicted injury</a:t>
            </a:r>
          </a:p>
          <a:p>
            <a:pPr marL="0" indent="0">
              <a:buNone/>
            </a:pPr>
            <a:r>
              <a:rPr lang="en-US" sz="6200" dirty="0" smtClean="0"/>
              <a:t>• History of trauma or loss, such as abuse as a child, family history of suicide,</a:t>
            </a:r>
          </a:p>
          <a:p>
            <a:r>
              <a:rPr lang="en-US" sz="6200" dirty="0" smtClean="0"/>
              <a:t>bereavement, economic loss</a:t>
            </a:r>
          </a:p>
          <a:p>
            <a:pPr marL="0" indent="0">
              <a:buNone/>
            </a:pPr>
            <a:r>
              <a:rPr lang="en-US" sz="6200" dirty="0" smtClean="0"/>
              <a:t>• Serious illness, or physical or chronic pain or impairment</a:t>
            </a:r>
          </a:p>
          <a:p>
            <a:pPr marL="0" indent="0">
              <a:buNone/>
            </a:pPr>
            <a:r>
              <a:rPr lang="en-US" sz="6200" dirty="0" smtClean="0"/>
              <a:t>• Alcohol and drug abuse</a:t>
            </a:r>
          </a:p>
          <a:p>
            <a:pPr marL="0" indent="0">
              <a:buNone/>
            </a:pPr>
            <a:r>
              <a:rPr lang="en-US" sz="6200" dirty="0" smtClean="0"/>
              <a:t>• Social isolation or a pattern/history of aggressive or antisocial behavior</a:t>
            </a:r>
          </a:p>
          <a:p>
            <a:pPr marL="0" indent="0">
              <a:buNone/>
            </a:pPr>
            <a:r>
              <a:rPr lang="en-US" sz="6200" dirty="0" smtClean="0"/>
              <a:t>• Discharge from inpatient psychiatric care within the first year after, and</a:t>
            </a:r>
          </a:p>
          <a:p>
            <a:r>
              <a:rPr lang="en-US" sz="6200" dirty="0" smtClean="0"/>
              <a:t>particularly within the first weeks and months after discharge</a:t>
            </a:r>
          </a:p>
          <a:p>
            <a:pPr marL="0" indent="0">
              <a:buNone/>
            </a:pPr>
            <a:r>
              <a:rPr lang="en-US" sz="6200" dirty="0" smtClean="0"/>
              <a:t>• Access to </a:t>
            </a:r>
            <a:r>
              <a:rPr lang="en-US" sz="6200" dirty="0"/>
              <a:t>lethal means coupled with suicidal </a:t>
            </a:r>
            <a:r>
              <a:rPr lang="en-US" sz="6200" dirty="0" smtClean="0"/>
              <a:t>thoughts</a:t>
            </a:r>
          </a:p>
          <a:p>
            <a:pPr marL="0" indent="0">
              <a:buNone/>
            </a:pPr>
            <a:endParaRPr lang="en-US" sz="1700" i="1" dirty="0" smtClean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306202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 . . we know h3s serves these individuals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8 categories/groups/populations identified by most (at least 4 of 6) or all Divisions via H3S Zero Suicide Implementation Team: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Individuals experiencing homelessness or individuals at risk for becoming homeless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Individuals with diagnosed or undiagnosed mental health and addictions issues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Veterans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Individuals living in poverty/unemployed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Seniors/elderly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Youth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Individuals experiencing or who have experienced abuse/domestic violence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 Individuals dealing with illness (chronic, communicable, etc.) and/or disability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14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also know that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the month before their death by suicide: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Half saw a primary care provider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30% saw a mental health professional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Risk of suicide is highest in the first 30 days following discharge from: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An emergency department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An inpatient psychiatric unit </a:t>
            </a:r>
          </a:p>
          <a:p>
            <a:pPr>
              <a:buNone/>
            </a:pPr>
            <a:endParaRPr lang="en-US" dirty="0"/>
          </a:p>
          <a:p>
            <a:r>
              <a:rPr lang="en-US" sz="1200" i="1" dirty="0" smtClean="0"/>
              <a:t>Zero Suicide, zerosuicide.sprc.org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426400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also know that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	</a:t>
            </a:r>
          </a:p>
          <a:p>
            <a:pPr marL="0" indent="0" algn="ctr">
              <a:buNone/>
            </a:pPr>
            <a:r>
              <a:rPr lang="en-US" dirty="0"/>
              <a:t>O</a:t>
            </a:r>
            <a:r>
              <a:rPr lang="en-US" dirty="0" smtClean="0"/>
              <a:t>ver </a:t>
            </a:r>
            <a:r>
              <a:rPr lang="en-US" dirty="0"/>
              <a:t>the past decade, the national suicide </a:t>
            </a:r>
            <a:r>
              <a:rPr lang="en-US" dirty="0" smtClean="0"/>
              <a:t>rate </a:t>
            </a:r>
            <a:r>
              <a:rPr lang="en-US" dirty="0"/>
              <a:t>has increased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/>
              <a:t>In 2003 = </a:t>
            </a:r>
            <a:r>
              <a:rPr lang="en-US" dirty="0" smtClean="0">
                <a:solidFill>
                  <a:srgbClr val="FF0000"/>
                </a:solidFill>
              </a:rPr>
              <a:t>10.8</a:t>
            </a:r>
          </a:p>
          <a:p>
            <a:pPr algn="ctr"/>
            <a:r>
              <a:rPr lang="en-US" dirty="0" smtClean="0"/>
              <a:t>In </a:t>
            </a:r>
            <a:r>
              <a:rPr lang="en-US" dirty="0"/>
              <a:t>2013 = </a:t>
            </a:r>
            <a:r>
              <a:rPr lang="en-US" dirty="0" smtClean="0">
                <a:solidFill>
                  <a:srgbClr val="FF0000"/>
                </a:solidFill>
              </a:rPr>
              <a:t>12.6</a:t>
            </a:r>
          </a:p>
          <a:p>
            <a:pPr algn="ctr"/>
            <a:r>
              <a:rPr lang="en-US" dirty="0" smtClean="0"/>
              <a:t>In 2015 = </a:t>
            </a:r>
            <a:r>
              <a:rPr lang="en-US" dirty="0" smtClean="0">
                <a:solidFill>
                  <a:srgbClr val="FF0000"/>
                </a:solidFill>
              </a:rPr>
              <a:t>13.26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And we are still not talking about it. </a:t>
            </a:r>
            <a:endParaRPr lang="en-US" dirty="0">
              <a:solidFill>
                <a:srgbClr val="FF0000"/>
              </a:solidFill>
            </a:endParaRPr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468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start the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is </a:t>
            </a:r>
            <a:r>
              <a:rPr lang="en-US" dirty="0" smtClean="0"/>
              <a:t>our </a:t>
            </a:r>
            <a:r>
              <a:rPr lang="en-US" dirty="0"/>
              <a:t>approach to caring for and tracking individuals at risk for suicide? 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solidFill>
                  <a:srgbClr val="FF0000"/>
                </a:solidFill>
              </a:rPr>
              <a:t>It’s time to look at it differently.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11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they can do it so can we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036" y="2162431"/>
            <a:ext cx="6148164" cy="4022725"/>
          </a:xfrm>
        </p:spPr>
      </p:pic>
      <p:sp>
        <p:nvSpPr>
          <p:cNvPr id="7" name="TextBox 6"/>
          <p:cNvSpPr txBox="1"/>
          <p:nvPr/>
        </p:nvSpPr>
        <p:spPr>
          <a:xfrm>
            <a:off x="1024128" y="2356022"/>
            <a:ext cx="346549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History has shown that action by organizations can, eventually, make a large and life saving difference, even for issues that at first seem impossible. </a:t>
            </a:r>
          </a:p>
          <a:p>
            <a:endParaRPr lang="en-US" dirty="0"/>
          </a:p>
          <a:p>
            <a:r>
              <a:rPr lang="en-US" dirty="0" smtClean="0"/>
              <a:t>Stroke, AIDS, Heart disease have dropped dramatically.</a:t>
            </a:r>
          </a:p>
          <a:p>
            <a:endParaRPr lang="en-US" dirty="0"/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Not for suicide. Not yet.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548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changed our approach?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Attempting to reduce suicides for people in our care to zero may seem scary or even impossible but what other number should we strive for? </a:t>
            </a:r>
            <a:endParaRPr lang="en-US" sz="2400" dirty="0" smtClean="0"/>
          </a:p>
          <a:p>
            <a:endParaRPr lang="en-US" sz="24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What if we shifted our perspective that 52 deaths is too many and that zero was the only acceptable number? 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3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Zero Suicide is a </a:t>
            </a:r>
            <a:r>
              <a:rPr lang="en-US" u="sng" dirty="0" smtClean="0"/>
              <a:t>commitment to suicide prevention </a:t>
            </a:r>
            <a:r>
              <a:rPr lang="en-US" dirty="0" smtClean="0"/>
              <a:t>in health, behavioral health care and other systems.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Shift from stand alone training &amp; tools to </a:t>
            </a:r>
            <a:r>
              <a:rPr lang="en-US" u="sng" dirty="0"/>
              <a:t>overall system and culture change</a:t>
            </a:r>
            <a:r>
              <a:rPr lang="en-US" dirty="0"/>
              <a:t>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Shift from individual </a:t>
            </a:r>
            <a:r>
              <a:rPr lang="en-US" dirty="0" smtClean="0"/>
              <a:t>judgment </a:t>
            </a:r>
            <a:r>
              <a:rPr lang="en-US" dirty="0"/>
              <a:t>&amp; actions to </a:t>
            </a:r>
            <a:r>
              <a:rPr lang="en-US" u="sng" dirty="0"/>
              <a:t>standardized screening, assessment, risk stratification, and intervention</a:t>
            </a:r>
            <a:r>
              <a:rPr lang="en-US" u="sng" dirty="0" smtClean="0"/>
              <a:t>.</a:t>
            </a:r>
            <a:endParaRPr lang="en-US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Develop </a:t>
            </a:r>
            <a:r>
              <a:rPr lang="en-US" u="sng" dirty="0" smtClean="0"/>
              <a:t>intentional pathways to care </a:t>
            </a:r>
            <a:r>
              <a:rPr lang="en-US" dirty="0" smtClean="0"/>
              <a:t>for suicidal individuals not unlike an intentional pathway for someone with diabetes. </a:t>
            </a:r>
            <a:endParaRPr lang="en-US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u="sng" dirty="0"/>
              <a:t>commitment to reduce suicide deaths and provide suicide safer care</a:t>
            </a:r>
            <a:r>
              <a:rPr lang="en-US" dirty="0"/>
              <a:t> in those we serve.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Zero Suicide: A Shift in our Perspective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01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begin . . 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7347" y="1809750"/>
            <a:ext cx="2413634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80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Video: An introduction to zero suicide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77347" y="1743075"/>
            <a:ext cx="2413634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68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shift in how we </a:t>
            </a:r>
            <a:r>
              <a:rPr lang="en-US" dirty="0" smtClean="0"/>
              <a:t>have historically </a:t>
            </a:r>
            <a:r>
              <a:rPr lang="en-US" dirty="0" smtClean="0"/>
              <a:t>done our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Instead of thinking, “What does this work have to do with my division?”</a:t>
            </a:r>
          </a:p>
          <a:p>
            <a:pPr marL="0" indent="0" algn="ctr"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Start asking yourself, in what ways can my division be intentional about providing suicide safer care?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054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momentum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Clackamas County </a:t>
            </a:r>
            <a:r>
              <a:rPr lang="en-US" sz="2400" dirty="0" smtClean="0"/>
              <a:t>H3S has committed to suicide safer care.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 smtClean="0"/>
              <a:t>Over 500 staff in our H3S workforce have been trained in MHFA.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 smtClean="0"/>
              <a:t>Each </a:t>
            </a:r>
            <a:r>
              <a:rPr lang="en-US" sz="2400" dirty="0"/>
              <a:t>Division </a:t>
            </a:r>
            <a:r>
              <a:rPr lang="en-US" sz="2400" dirty="0" smtClean="0"/>
              <a:t>has a representative at </a:t>
            </a:r>
            <a:r>
              <a:rPr lang="en-US" sz="2400" dirty="0"/>
              <a:t>the larger H3S </a:t>
            </a:r>
            <a:r>
              <a:rPr lang="en-US" sz="2400" dirty="0" smtClean="0"/>
              <a:t>Zero Suicide Implementation Team. They are intended to be a conduit. </a:t>
            </a:r>
            <a:endParaRPr lang="en-US" sz="2400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 smtClean="0"/>
              <a:t>The team meets monthly and will ultimately provide </a:t>
            </a:r>
            <a:r>
              <a:rPr lang="en-US" sz="2400" dirty="0"/>
              <a:t>recommendations to H3S Leadership as to how to operationalize this initiative across the Department. </a:t>
            </a:r>
            <a:endParaRPr lang="en-US" sz="24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 smtClean="0"/>
              <a:t>Health Centers and Behavioral Health Divisions also have Zero </a:t>
            </a:r>
            <a:r>
              <a:rPr lang="en-US" sz="2400" dirty="0"/>
              <a:t>Suicide Implementation </a:t>
            </a:r>
            <a:r>
              <a:rPr lang="en-US" sz="2400" dirty="0" smtClean="0"/>
              <a:t>Teams that meet regularly and will provide recommendations to their Division Leadership. </a:t>
            </a:r>
            <a:endParaRPr lang="en-US" sz="2400" dirty="0"/>
          </a:p>
          <a:p>
            <a:pPr marL="0" indent="0">
              <a:buClrTx/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266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our next steps?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 smtClean="0"/>
              <a:t>Get in touch with your H3S Zero Suicide Implementation Team representative. They are your conduit of information.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We </a:t>
            </a:r>
            <a:r>
              <a:rPr lang="en-US" sz="2400" dirty="0" smtClean="0"/>
              <a:t>have created Zero Suicide Goalposts to better define how to be intentional and how to stay in alignment as </a:t>
            </a:r>
            <a:r>
              <a:rPr lang="en-US" sz="2400" dirty="0"/>
              <a:t>a </a:t>
            </a:r>
            <a:r>
              <a:rPr lang="en-US" sz="2400" dirty="0" smtClean="0"/>
              <a:t>Department. More conversation to come.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The work of suicide prevention is no longer the responsibility of behavioral health workers. </a:t>
            </a:r>
            <a:r>
              <a:rPr lang="en-US" sz="2400" dirty="0" smtClean="0"/>
              <a:t>This work belongs to </a:t>
            </a:r>
            <a:r>
              <a:rPr lang="en-US" sz="2400" u="sng" dirty="0" smtClean="0"/>
              <a:t>all</a:t>
            </a:r>
            <a:r>
              <a:rPr lang="en-US" sz="2400" dirty="0" smtClean="0"/>
              <a:t> of us. </a:t>
            </a:r>
            <a:endParaRPr lang="en-US" sz="2400" dirty="0"/>
          </a:p>
          <a:p>
            <a:pPr algn="ctr">
              <a:buClrTx/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 algn="ctr">
              <a:buClrTx/>
              <a:buNone/>
            </a:pPr>
            <a:r>
              <a:rPr lang="en-US" dirty="0" smtClean="0">
                <a:solidFill>
                  <a:schemeClr val="accent2"/>
                </a:solidFill>
              </a:rPr>
              <a:t>We can—and </a:t>
            </a:r>
            <a:r>
              <a:rPr lang="en-US" dirty="0">
                <a:solidFill>
                  <a:schemeClr val="accent2"/>
                </a:solidFill>
              </a:rPr>
              <a:t>we are—changing the future of suicide prevention and suicide care </a:t>
            </a:r>
            <a:r>
              <a:rPr lang="en-US" dirty="0" smtClean="0">
                <a:solidFill>
                  <a:schemeClr val="accent2"/>
                </a:solidFill>
              </a:rPr>
              <a:t>for those we serve.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43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is the only acceptable number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sz="2400" dirty="0" smtClean="0"/>
              <a:t>“It </a:t>
            </a:r>
            <a:r>
              <a:rPr lang="en-US" sz="2400" dirty="0"/>
              <a:t>is critically important to design for zero even when it may not be theoretically possible…It’s about purposefully aiming for a higher level of </a:t>
            </a:r>
            <a:r>
              <a:rPr lang="en-US" sz="2400" dirty="0" smtClean="0"/>
              <a:t>performance.”</a:t>
            </a:r>
          </a:p>
          <a:p>
            <a:pPr algn="r">
              <a:buNone/>
            </a:pPr>
            <a:r>
              <a:rPr lang="en-US" sz="2400" i="1" dirty="0"/>
              <a:t>Thomas </a:t>
            </a:r>
            <a:r>
              <a:rPr lang="en-US" sz="2400" i="1" dirty="0" smtClean="0"/>
              <a:t>Priselac, President </a:t>
            </a:r>
            <a:r>
              <a:rPr lang="en-US" sz="2400" i="1" dirty="0"/>
              <a:t>and CEO of Cedars-Sinai Medical Center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5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Clackamas county and suicide safer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If you have comments, questions, feedback, </a:t>
            </a:r>
            <a:r>
              <a:rPr lang="en-US" dirty="0" smtClean="0"/>
              <a:t>criticism or suggestions </a:t>
            </a:r>
            <a:r>
              <a:rPr lang="en-US" dirty="0"/>
              <a:t>please use the note card, write it down and leave it on the table on your way out. </a:t>
            </a:r>
            <a:endParaRPr lang="en-US" dirty="0" smtClean="0"/>
          </a:p>
          <a:p>
            <a:pPr marL="0" indent="0">
              <a:buClrTx/>
              <a:buNone/>
            </a:pPr>
            <a:endParaRPr lang="en-US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All </a:t>
            </a:r>
            <a:r>
              <a:rPr lang="en-US" dirty="0"/>
              <a:t>of what you are thinking is welcome here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Your </a:t>
            </a:r>
            <a:r>
              <a:rPr lang="en-US" dirty="0">
                <a:solidFill>
                  <a:srgbClr val="0070C0"/>
                </a:solidFill>
              </a:rPr>
              <a:t>honesty is our most valuable asset in this process. </a:t>
            </a:r>
          </a:p>
        </p:txBody>
      </p:sp>
    </p:spTree>
    <p:extLst>
      <p:ext uri="{BB962C8B-B14F-4D97-AF65-F5344CB8AC3E}">
        <p14:creationId xmlns:p14="http://schemas.microsoft.com/office/powerpoint/2010/main" val="719898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Suicide statistics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Suicide is </a:t>
            </a:r>
            <a:r>
              <a:rPr lang="en-US" dirty="0" smtClean="0"/>
              <a:t>the 10</a:t>
            </a:r>
            <a:r>
              <a:rPr lang="en-US" baseline="30000" dirty="0" smtClean="0"/>
              <a:t>th</a:t>
            </a:r>
            <a:r>
              <a:rPr lang="en-US" dirty="0" smtClean="0"/>
              <a:t> leading </a:t>
            </a:r>
            <a:r>
              <a:rPr lang="en-US" dirty="0"/>
              <a:t>cause of death in the </a:t>
            </a:r>
            <a:r>
              <a:rPr lang="en-US" dirty="0" smtClean="0"/>
              <a:t>US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For every </a:t>
            </a:r>
            <a:r>
              <a:rPr lang="en-US" dirty="0" smtClean="0"/>
              <a:t>death by suicide, 25 attempts occur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nnual </a:t>
            </a:r>
            <a:r>
              <a:rPr lang="en-US" dirty="0"/>
              <a:t>age-adjusted suicide rate is 13.26 per 100,000 </a:t>
            </a:r>
            <a:r>
              <a:rPr lang="en-US" dirty="0" smtClean="0"/>
              <a:t>individuals</a:t>
            </a:r>
            <a:r>
              <a:rPr lang="en-US" dirty="0"/>
              <a:t> </a:t>
            </a:r>
            <a:r>
              <a:rPr lang="en-US" dirty="0" smtClean="0"/>
              <a:t>(2015) and continues to go up.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Men </a:t>
            </a:r>
            <a:r>
              <a:rPr lang="en-US" dirty="0"/>
              <a:t>die by suicide 3.5x more often than women.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On average, there are 121 suicides per day.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White males accounted for 7 of 10 suicides in 2015.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Firearms account for almost 50% of all suicides.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The rate of suicide is highest in middle age — white men in particular</a:t>
            </a:r>
            <a:r>
              <a:rPr lang="en-US" dirty="0" smtClean="0"/>
              <a:t>.</a:t>
            </a:r>
          </a:p>
          <a:p>
            <a:pPr marL="0" indent="0">
              <a:buClrTx/>
              <a:buNone/>
            </a:pPr>
            <a:endParaRPr lang="en-US" sz="1300" i="1" dirty="0" smtClean="0"/>
          </a:p>
          <a:p>
            <a:pPr marL="0" indent="0">
              <a:buClrTx/>
              <a:buNone/>
            </a:pPr>
            <a:r>
              <a:rPr lang="en-US" sz="1300" i="1" dirty="0" smtClean="0"/>
              <a:t>American Foundation For Suicide Prevention, </a:t>
            </a:r>
            <a:r>
              <a:rPr lang="en-US" sz="1300" i="1" dirty="0" smtClean="0">
                <a:hlinkClick r:id="rId2"/>
              </a:rPr>
              <a:t>https</a:t>
            </a:r>
            <a:r>
              <a:rPr lang="en-US" sz="1300" i="1" dirty="0">
                <a:hlinkClick r:id="rId2"/>
              </a:rPr>
              <a:t>://afsp.org/about-suicide/suicide-statistics</a:t>
            </a:r>
            <a:r>
              <a:rPr lang="en-US" sz="1300" i="1" dirty="0" smtClean="0">
                <a:hlinkClick r:id="rId2"/>
              </a:rPr>
              <a:t>/</a:t>
            </a:r>
            <a:endParaRPr lang="en-US" sz="1300" i="1" dirty="0" smtClean="0"/>
          </a:p>
          <a:p>
            <a:pPr marL="0" indent="0">
              <a:buClrTx/>
              <a:buNone/>
            </a:pPr>
            <a:endParaRPr lang="en-US" sz="13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23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024127" y="471509"/>
            <a:ext cx="10207979" cy="1343643"/>
          </a:xfrm>
        </p:spPr>
        <p:txBody>
          <a:bodyPr/>
          <a:lstStyle/>
          <a:p>
            <a:r>
              <a:rPr lang="en-US" sz="4800" dirty="0"/>
              <a:t>O</a:t>
            </a:r>
            <a:r>
              <a:rPr lang="en-US" sz="4800" dirty="0" smtClean="0"/>
              <a:t>regon  </a:t>
            </a:r>
            <a:r>
              <a:rPr lang="en-US" sz="4800" dirty="0" smtClean="0"/>
              <a:t>suicide statistics </a:t>
            </a:r>
            <a:endParaRPr lang="en-US" sz="4800" dirty="0"/>
          </a:p>
        </p:txBody>
      </p:sp>
      <p:pic>
        <p:nvPicPr>
          <p:cNvPr id="22" name="Content Placeholder 2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055" y="1562990"/>
            <a:ext cx="4468377" cy="4285497"/>
          </a:xfrm>
        </p:spPr>
      </p:pic>
      <p:sp>
        <p:nvSpPr>
          <p:cNvPr id="19" name="Text Placeholder 18"/>
          <p:cNvSpPr>
            <a:spLocks noGrp="1"/>
          </p:cNvSpPr>
          <p:nvPr>
            <p:ph type="body" sz="half" idx="2"/>
          </p:nvPr>
        </p:nvSpPr>
        <p:spPr>
          <a:xfrm>
            <a:off x="1024128" y="1647568"/>
            <a:ext cx="4389120" cy="437223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</a:t>
            </a:r>
            <a:r>
              <a:rPr lang="en-US" sz="2000" dirty="0" smtClean="0"/>
              <a:t>igher </a:t>
            </a:r>
            <a:r>
              <a:rPr lang="en-US" sz="2000" dirty="0"/>
              <a:t>than the national average for the past </a:t>
            </a:r>
            <a:r>
              <a:rPr lang="en-US" sz="2000" dirty="0" smtClean="0"/>
              <a:t>3 </a:t>
            </a:r>
            <a:r>
              <a:rPr lang="en-US" sz="2000" dirty="0"/>
              <a:t>decades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Suicide is the </a:t>
            </a:r>
            <a:r>
              <a:rPr lang="en-US" sz="2000" dirty="0" smtClean="0"/>
              <a:t>2nd </a:t>
            </a:r>
            <a:r>
              <a:rPr lang="en-US" sz="2000" dirty="0"/>
              <a:t>leading cause of death among Oregonians aged 15 to 34 years of age, and the 8</a:t>
            </a:r>
            <a:r>
              <a:rPr lang="en-US" sz="2000" baseline="30000" dirty="0"/>
              <a:t>th</a:t>
            </a:r>
            <a:r>
              <a:rPr lang="en-US" sz="2000" dirty="0"/>
              <a:t>leading cause of death among all ages in </a:t>
            </a:r>
            <a:r>
              <a:rPr lang="en-US" sz="2000" dirty="0" smtClean="0"/>
              <a:t>Oregon.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</a:t>
            </a:r>
            <a:r>
              <a:rPr lang="en-US" sz="2000" dirty="0" smtClean="0"/>
              <a:t>ore </a:t>
            </a:r>
            <a:r>
              <a:rPr lang="en-US" sz="2000" dirty="0"/>
              <a:t>than 2,000 hospitalizations are due to self-harm or suicide attempts in Oregon each year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Firearms </a:t>
            </a:r>
            <a:r>
              <a:rPr lang="en-US" sz="2000" dirty="0" smtClean="0"/>
              <a:t>accounted </a:t>
            </a:r>
            <a:r>
              <a:rPr lang="en-US" sz="2000" dirty="0"/>
              <a:t>for </a:t>
            </a:r>
            <a:r>
              <a:rPr lang="en-US" sz="2000" dirty="0" smtClean="0"/>
              <a:t>55% </a:t>
            </a:r>
            <a:r>
              <a:rPr lang="en-US" sz="2000" dirty="0"/>
              <a:t>of deaths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1400" i="1" dirty="0" smtClean="0"/>
              <a:t>Oregon Health Authority</a:t>
            </a:r>
            <a:r>
              <a:rPr lang="en-US" sz="1400" i="1" dirty="0"/>
              <a:t> http://geo.maps.arcgis.com/apps/MapSeries/index.html?appid=9c59be59ef7142dfad40d95e3b36f588</a:t>
            </a:r>
          </a:p>
          <a:p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320055" y="5848487"/>
            <a:ext cx="3165139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just"/>
            <a:r>
              <a:rPr lang="en-US" sz="1200" i="1" dirty="0" smtClean="0"/>
              <a:t>American Foundation for Suicide Prevention</a:t>
            </a:r>
            <a:r>
              <a:rPr lang="en-US" sz="1200" i="1" dirty="0"/>
              <a:t> https://afsp.org/about-suicide/suicide-statistics/</a:t>
            </a:r>
          </a:p>
        </p:txBody>
      </p:sp>
    </p:spTree>
    <p:extLst>
      <p:ext uri="{BB962C8B-B14F-4D97-AF65-F5344CB8AC3E}">
        <p14:creationId xmlns:p14="http://schemas.microsoft.com/office/powerpoint/2010/main" val="47853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Clackamas county statistics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70000" lnSpcReduction="20000"/>
          </a:bodyPr>
          <a:lstStyle/>
          <a:p>
            <a:pPr algn="ctr"/>
            <a:endParaRPr lang="en-US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400" dirty="0" smtClean="0"/>
              <a:t>As </a:t>
            </a:r>
            <a:r>
              <a:rPr lang="en-US" sz="3400" dirty="0" smtClean="0"/>
              <a:t>of 2015, Clackamas County now has a higher rate than Washington and Multnomah counties with a 17.4 suicide death rate per </a:t>
            </a:r>
            <a:r>
              <a:rPr lang="en-US" sz="3400" dirty="0" smtClean="0"/>
              <a:t>100,000</a:t>
            </a:r>
            <a:r>
              <a:rPr lang="en-US" sz="3400" dirty="0"/>
              <a:t> </a:t>
            </a:r>
            <a:r>
              <a:rPr lang="en-US" sz="3400" dirty="0" smtClean="0"/>
              <a:t>(Oregon Health Authority, 2015)</a:t>
            </a:r>
            <a:endParaRPr lang="en-US" sz="34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400" dirty="0"/>
              <a:t>Our County has a 16% </a:t>
            </a:r>
            <a:r>
              <a:rPr lang="en-US" sz="3400" dirty="0">
                <a:solidFill>
                  <a:srgbClr val="FF0000"/>
                </a:solidFill>
              </a:rPr>
              <a:t>higher rate of suicide </a:t>
            </a:r>
            <a:r>
              <a:rPr lang="en-US" sz="3400" dirty="0"/>
              <a:t>than that of the national rate</a:t>
            </a:r>
            <a:r>
              <a:rPr lang="en-US" sz="3400" dirty="0" smtClean="0"/>
              <a:t>.</a:t>
            </a:r>
            <a:endParaRPr lang="en-US" sz="34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400" dirty="0" smtClean="0"/>
              <a:t>1 death by suicide every 5 days in our </a:t>
            </a:r>
            <a:r>
              <a:rPr lang="en-US" sz="3400" dirty="0" smtClean="0"/>
              <a:t>County</a:t>
            </a:r>
            <a:endParaRPr lang="en-US" sz="34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400" dirty="0" smtClean="0"/>
              <a:t>On </a:t>
            </a:r>
            <a:r>
              <a:rPr lang="en-US" sz="3400" dirty="0" smtClean="0"/>
              <a:t>average, 52 </a:t>
            </a:r>
            <a:r>
              <a:rPr lang="en-US" sz="3400" dirty="0" smtClean="0"/>
              <a:t>people a year </a:t>
            </a:r>
            <a:r>
              <a:rPr lang="en-US" sz="3400" dirty="0" smtClean="0"/>
              <a:t>die of </a:t>
            </a:r>
            <a:r>
              <a:rPr lang="en-US" sz="3400" dirty="0" smtClean="0"/>
              <a:t>suicide.</a:t>
            </a:r>
          </a:p>
          <a:p>
            <a:pPr marL="0" lvl="0" indent="0">
              <a:buClr>
                <a:srgbClr val="1CADE4"/>
              </a:buClr>
              <a:buNone/>
            </a:pPr>
            <a:endParaRPr lang="en-US" sz="1300" i="1" dirty="0">
              <a:solidFill>
                <a:prstClr val="black"/>
              </a:solidFill>
            </a:endParaRPr>
          </a:p>
          <a:p>
            <a:pPr marL="0" lvl="0" indent="0">
              <a:buClr>
                <a:srgbClr val="1CADE4"/>
              </a:buClr>
              <a:buNone/>
            </a:pPr>
            <a:endParaRPr lang="en-US" sz="1300" i="1" dirty="0">
              <a:solidFill>
                <a:prstClr val="black"/>
              </a:solidFill>
            </a:endParaRPr>
          </a:p>
          <a:p>
            <a:pPr marL="0" lvl="0" indent="0">
              <a:buClr>
                <a:srgbClr val="1CADE4"/>
              </a:buClr>
              <a:buNone/>
            </a:pPr>
            <a:r>
              <a:rPr lang="en-US" sz="1700" i="1" dirty="0" smtClean="0">
                <a:solidFill>
                  <a:prstClr val="black"/>
                </a:solidFill>
              </a:rPr>
              <a:t>Oregon </a:t>
            </a:r>
            <a:r>
              <a:rPr lang="en-US" sz="1700" i="1" dirty="0">
                <a:solidFill>
                  <a:prstClr val="black"/>
                </a:solidFill>
              </a:rPr>
              <a:t>Suicide Dashboard, </a:t>
            </a:r>
            <a:r>
              <a:rPr lang="en-US" sz="1700" i="1" dirty="0">
                <a:solidFill>
                  <a:prstClr val="black"/>
                </a:solidFill>
                <a:hlinkClick r:id="rId2"/>
              </a:rPr>
              <a:t>https://public.tableau.com/profile/oregon.injury.and.violence.prevention#!/</a:t>
            </a:r>
            <a:r>
              <a:rPr lang="en-US" sz="1700" i="1" dirty="0" smtClean="0">
                <a:solidFill>
                  <a:prstClr val="black"/>
                </a:solidFill>
                <a:hlinkClick r:id="rId2"/>
              </a:rPr>
              <a:t>vizhome/ORVDRSDashboardDraftJan2017/TableofContents</a:t>
            </a:r>
            <a:endParaRPr lang="en-US" sz="1700" i="1" dirty="0" smtClean="0">
              <a:solidFill>
                <a:prstClr val="black"/>
              </a:solidFill>
            </a:endParaRPr>
          </a:p>
          <a:p>
            <a:pPr algn="ctr"/>
            <a:endParaRPr lang="en-US" sz="1300" i="1" dirty="0">
              <a:solidFill>
                <a:prstClr val="black"/>
              </a:solidFill>
            </a:endParaRP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688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2015-2016 Clackamas County Deaths from Suicide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085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2015-2016 Deaths from Suicide: Gender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322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2015-2016 Clackamas County Deaths from Suicide: Gender and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9783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335</TotalTime>
  <Words>1357</Words>
  <Application>Microsoft Office PowerPoint</Application>
  <PresentationFormat>Widescreen</PresentationFormat>
  <Paragraphs>168</Paragraphs>
  <Slides>24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Tw Cen MT</vt:lpstr>
      <vt:lpstr>Tw Cen MT Condensed</vt:lpstr>
      <vt:lpstr>Wingdings 3</vt:lpstr>
      <vt:lpstr>Integral</vt:lpstr>
      <vt:lpstr>Office Theme</vt:lpstr>
      <vt:lpstr>1_Office Theme</vt:lpstr>
      <vt:lpstr>2_Office Theme</vt:lpstr>
      <vt:lpstr>Clackamas county and the pathway to suicide safer care</vt:lpstr>
      <vt:lpstr>before we begin . . . </vt:lpstr>
      <vt:lpstr>Clackamas county and suicide safer care </vt:lpstr>
      <vt:lpstr>National Suicide statistics  </vt:lpstr>
      <vt:lpstr>Oregon  suicide statistics </vt:lpstr>
      <vt:lpstr>Clackamas county statistics </vt:lpstr>
      <vt:lpstr>2015-2016 Clackamas County Deaths from Suicide</vt:lpstr>
      <vt:lpstr>2015-2016 Deaths from Suicide: Gender</vt:lpstr>
      <vt:lpstr>2015-2016 Clackamas County Deaths from Suicide: Gender and Age</vt:lpstr>
      <vt:lpstr>2015-2016 Clackamas County Deaths from Suicide: Cause of Death</vt:lpstr>
      <vt:lpstr>2017 Clackamas County Deaths from Suicide</vt:lpstr>
      <vt:lpstr> We know who is at risk . . .  </vt:lpstr>
      <vt:lpstr>. . . we know h3s serves these individuals </vt:lpstr>
      <vt:lpstr>we also know that . . . </vt:lpstr>
      <vt:lpstr>We also know that . . .</vt:lpstr>
      <vt:lpstr>Let’s start the conversation</vt:lpstr>
      <vt:lpstr>If they can do it so can we</vt:lpstr>
      <vt:lpstr>What if we changed our approach?</vt:lpstr>
      <vt:lpstr>Zero Suicide: A Shift in our Perspective</vt:lpstr>
      <vt:lpstr>Video: An introduction to zero suicide</vt:lpstr>
      <vt:lpstr>This is a shift in how we have historically done our work</vt:lpstr>
      <vt:lpstr>the momentum continues</vt:lpstr>
      <vt:lpstr>What are our next steps?</vt:lpstr>
      <vt:lpstr>Zero is the only acceptable number </vt:lpstr>
    </vt:vector>
  </TitlesOfParts>
  <Company>Clackamas County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Clackamas county and the pathway to suicide safer care</dc:title>
  <dc:creator>Murray, Galli</dc:creator>
  <cp:lastModifiedBy>Murray, Galli</cp:lastModifiedBy>
  <cp:revision>32</cp:revision>
  <dcterms:created xsi:type="dcterms:W3CDTF">2017-03-15T17:07:53Z</dcterms:created>
  <dcterms:modified xsi:type="dcterms:W3CDTF">2017-03-16T04:32:04Z</dcterms:modified>
</cp:coreProperties>
</file>