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7"/>
  </p:notesMasterIdLst>
  <p:sldIdLst>
    <p:sldId id="256" r:id="rId2"/>
    <p:sldId id="261" r:id="rId3"/>
    <p:sldId id="259" r:id="rId4"/>
    <p:sldId id="257" r:id="rId5"/>
    <p:sldId id="263" r:id="rId6"/>
    <p:sldId id="264" r:id="rId7"/>
    <p:sldId id="260" r:id="rId8"/>
    <p:sldId id="267" r:id="rId9"/>
    <p:sldId id="265" r:id="rId10"/>
    <p:sldId id="269" r:id="rId11"/>
    <p:sldId id="276" r:id="rId12"/>
    <p:sldId id="277" r:id="rId13"/>
    <p:sldId id="272" r:id="rId14"/>
    <p:sldId id="273" r:id="rId15"/>
    <p:sldId id="278" r:id="rId16"/>
  </p:sldIdLst>
  <p:sldSz cx="9144000" cy="6858000" type="screen4x3"/>
  <p:notesSz cx="6858000" cy="9144000"/>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466" autoAdjust="0"/>
  </p:normalViewPr>
  <p:slideViewPr>
    <p:cSldViewPr>
      <p:cViewPr varScale="1">
        <p:scale>
          <a:sx n="60" d="100"/>
          <a:sy n="60" d="100"/>
        </p:scale>
        <p:origin x="81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5ED1B-3406-4AC9-9C72-31A83FCD646D}" type="datetimeFigureOut">
              <a:rPr lang="en-US" smtClean="0"/>
              <a:pPr/>
              <a:t>2/15/2017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7FE4DF-AE09-4336-B346-93C5EF066F62}" type="slidenum">
              <a:rPr lang="en-US" smtClean="0"/>
              <a:pPr/>
              <a:t>‹#›</a:t>
            </a:fld>
            <a:endParaRPr lang="en-US"/>
          </a:p>
        </p:txBody>
      </p:sp>
    </p:spTree>
    <p:extLst>
      <p:ext uri="{BB962C8B-B14F-4D97-AF65-F5344CB8AC3E}">
        <p14:creationId xmlns:p14="http://schemas.microsoft.com/office/powerpoint/2010/main" val="388263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youtu.be/Th457DQ-3IY"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u="sng" kern="1200" baseline="0" dirty="0" smtClean="0">
                <a:solidFill>
                  <a:schemeClr val="tx1"/>
                </a:solidFill>
                <a:latin typeface="+mn-lt"/>
                <a:ea typeface="+mn-ea"/>
                <a:cs typeface="+mn-cs"/>
                <a:hlinkClick r:id="rId3"/>
              </a:rPr>
              <a:t>Clackamas Youth Suicide Prevention</a:t>
            </a:r>
            <a:endParaRPr lang="en-US" sz="1200" u="sng" kern="1200" baseline="0" dirty="0" smtClean="0">
              <a:solidFill>
                <a:schemeClr val="tx1"/>
              </a:solidFill>
              <a:latin typeface="+mn-lt"/>
              <a:ea typeface="+mn-ea"/>
              <a:cs typeface="+mn-cs"/>
            </a:endParaRPr>
          </a:p>
          <a:p>
            <a:endParaRPr lang="en-US" sz="1200" b="0" i="0" u="sng" kern="1200" baseline="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https://www.youtube.com/watch?v=Th457DQ-3IY&amp;feature=player_detailpage</a:t>
            </a:r>
          </a:p>
          <a:p>
            <a:endParaRPr lang="en-US"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What type of formal commitment have we made to reduce suicide and provide safer suicide care among people who use the organization’s services? - See more at: http://zerosuicide.sprc.org/toolkit/lead#sthash.8NCCdpMI.dpuf</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Make an explicit commitment to reduce suicide deaths</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 - See more at: http://zerosuicide.sprc.org/toolkit/lead#sthash.8NCCdpMI.dpuf</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How</a:t>
            </a:r>
            <a:r>
              <a:rPr lang="en-US" sz="1200" b="0" i="0" kern="1200" baseline="0" dirty="0" smtClean="0">
                <a:solidFill>
                  <a:schemeClr val="tx1"/>
                </a:solidFill>
                <a:latin typeface="+mn-lt"/>
                <a:ea typeface="+mn-ea"/>
                <a:cs typeface="+mn-cs"/>
              </a:rPr>
              <a:t> do we move suicide care to a central focus? How do we make it the bulls eye? </a:t>
            </a:r>
          </a:p>
          <a:p>
            <a:endParaRPr lang="en-US" sz="1200" b="0" i="0" kern="1200" baseline="0" dirty="0" smtClean="0">
              <a:solidFill>
                <a:schemeClr val="tx1"/>
              </a:solidFill>
              <a:latin typeface="+mn-lt"/>
              <a:ea typeface="+mn-ea"/>
              <a:cs typeface="+mn-cs"/>
            </a:endParaRPr>
          </a:p>
          <a:p>
            <a:r>
              <a:rPr lang="en-US" sz="1200" b="0" i="0" kern="1200" baseline="0" dirty="0" smtClean="0">
                <a:solidFill>
                  <a:schemeClr val="tx1"/>
                </a:solidFill>
                <a:latin typeface="+mn-lt"/>
                <a:ea typeface="+mn-ea"/>
                <a:cs typeface="+mn-cs"/>
              </a:rPr>
              <a:t>Zero is a goal. If it’s not zero then what is it?</a:t>
            </a:r>
          </a:p>
        </p:txBody>
      </p:sp>
      <p:sp>
        <p:nvSpPr>
          <p:cNvPr id="4" name="Slide Number Placeholder 3"/>
          <p:cNvSpPr>
            <a:spLocks noGrp="1"/>
          </p:cNvSpPr>
          <p:nvPr>
            <p:ph type="sldNum" sz="quarter" idx="10"/>
          </p:nvPr>
        </p:nvSpPr>
        <p:spPr/>
        <p:txBody>
          <a:bodyPr/>
          <a:lstStyle/>
          <a:p>
            <a:fld id="{BD7FE4DF-AE09-4336-B346-93C5EF066F62}" type="slidenum">
              <a:rPr lang="en-US" smtClean="0"/>
              <a:pPr/>
              <a:t>1</a:t>
            </a:fld>
            <a:endParaRPr lang="en-US"/>
          </a:p>
        </p:txBody>
      </p:sp>
    </p:spTree>
    <p:extLst>
      <p:ext uri="{BB962C8B-B14F-4D97-AF65-F5344CB8AC3E}">
        <p14:creationId xmlns:p14="http://schemas.microsoft.com/office/powerpoint/2010/main" val="3205836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we could improve suicide identification and care in primary care settings, where most people receive their care, or in emergency departments, where most people go when they are feeling suicidal, we would have the potential to save lives. </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The risk of suicide attempts and death is highest within the first thirty days after a person is discharged from and emergency department or inpatient psychiatric unit.</a:t>
            </a:r>
          </a:p>
          <a:p>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4</a:t>
            </a:fld>
            <a:endParaRPr lang="en-US"/>
          </a:p>
        </p:txBody>
      </p:sp>
    </p:spTree>
    <p:extLst>
      <p:ext uri="{BB962C8B-B14F-4D97-AF65-F5344CB8AC3E}">
        <p14:creationId xmlns:p14="http://schemas.microsoft.com/office/powerpoint/2010/main" val="1484063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Despite the presence of national hotlines and federal and state prevention programs the rate of suicide continues to increase. </a:t>
            </a:r>
          </a:p>
          <a:p>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5</a:t>
            </a:fld>
            <a:endParaRPr lang="en-US"/>
          </a:p>
        </p:txBody>
      </p:sp>
    </p:spTree>
    <p:extLst>
      <p:ext uri="{BB962C8B-B14F-4D97-AF65-F5344CB8AC3E}">
        <p14:creationId xmlns:p14="http://schemas.microsoft.com/office/powerpoint/2010/main" val="2758224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NIMH – Tom </a:t>
            </a:r>
            <a:r>
              <a:rPr lang="en-US" baseline="0" dirty="0" err="1" smtClean="0"/>
              <a:t>Insel</a:t>
            </a:r>
            <a:r>
              <a:rPr lang="en-US" baseline="0" dirty="0" smtClean="0"/>
              <a:t> slide re: </a:t>
            </a:r>
          </a:p>
          <a:p>
            <a:endParaRPr lang="en-US" baseline="0" dirty="0" smtClean="0"/>
          </a:p>
          <a:p>
            <a:r>
              <a:rPr lang="en-US" baseline="0" dirty="0" smtClean="0"/>
              <a:t>1965 – 1995</a:t>
            </a:r>
          </a:p>
          <a:p>
            <a:endParaRPr lang="en-US" baseline="0" dirty="0" smtClean="0"/>
          </a:p>
          <a:p>
            <a:r>
              <a:rPr lang="en-US" baseline="0" dirty="0" smtClean="0"/>
              <a:t>Highest peak of highest point of death </a:t>
            </a:r>
          </a:p>
          <a:p>
            <a:r>
              <a:rPr lang="en-US" baseline="0" dirty="0" smtClean="0"/>
              <a:t>Looks at where we are now from peak </a:t>
            </a:r>
          </a:p>
          <a:p>
            <a:r>
              <a:rPr lang="en-US" baseline="0" dirty="0" smtClean="0"/>
              <a:t>75% Stroke</a:t>
            </a:r>
          </a:p>
          <a:p>
            <a:r>
              <a:rPr lang="en-US" baseline="0" dirty="0" smtClean="0"/>
              <a:t>50% HIV AIDS</a:t>
            </a:r>
          </a:p>
          <a:p>
            <a:r>
              <a:rPr lang="en-US" baseline="0" dirty="0" smtClean="0"/>
              <a:t>25% </a:t>
            </a:r>
            <a:r>
              <a:rPr lang="en-US" baseline="0" dirty="0" err="1" smtClean="0"/>
              <a:t>Leaukemia</a:t>
            </a:r>
            <a:r>
              <a:rPr lang="en-US" baseline="0" dirty="0" smtClean="0"/>
              <a:t> </a:t>
            </a:r>
          </a:p>
          <a:p>
            <a:r>
              <a:rPr lang="en-US" baseline="0" dirty="0" smtClean="0"/>
              <a:t>mortality levels dropped with the exception of suicide </a:t>
            </a:r>
          </a:p>
          <a:p>
            <a:endParaRPr lang="en-US" dirty="0" smtClean="0"/>
          </a:p>
          <a:p>
            <a:r>
              <a:rPr lang="en-US" dirty="0" smtClean="0"/>
              <a:t>We have learned and created an </a:t>
            </a:r>
            <a:r>
              <a:rPr lang="en-US" dirty="0" err="1" smtClean="0"/>
              <a:t>environmnet</a:t>
            </a:r>
            <a:r>
              <a:rPr lang="en-US" baseline="0" dirty="0" smtClean="0"/>
              <a:t> </a:t>
            </a:r>
            <a:r>
              <a:rPr lang="en-US" dirty="0" smtClean="0"/>
              <a:t>worked together to reduce </a:t>
            </a:r>
            <a:r>
              <a:rPr lang="en-US" dirty="0" err="1" smtClean="0"/>
              <a:t>mortaloity</a:t>
            </a:r>
            <a:endParaRPr lang="en-US" dirty="0" smtClean="0"/>
          </a:p>
          <a:p>
            <a:r>
              <a:rPr lang="en-US" dirty="0" smtClean="0"/>
              <a:t>Only for </a:t>
            </a:r>
            <a:r>
              <a:rPr lang="en-US" dirty="0" err="1" smtClean="0"/>
              <a:t>sucide</a:t>
            </a:r>
            <a:r>
              <a:rPr lang="en-US" dirty="0" smtClean="0"/>
              <a:t> have neither</a:t>
            </a:r>
            <a:r>
              <a:rPr lang="en-US" baseline="0" dirty="0" smtClean="0"/>
              <a:t> have we have taken this type of approach nor have we seen significant results. </a:t>
            </a:r>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7</a:t>
            </a:fld>
            <a:endParaRPr lang="en-US"/>
          </a:p>
        </p:txBody>
      </p:sp>
    </p:spTree>
    <p:extLst>
      <p:ext uri="{BB962C8B-B14F-4D97-AF65-F5344CB8AC3E}">
        <p14:creationId xmlns:p14="http://schemas.microsoft.com/office/powerpoint/2010/main" val="29734154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u="none" strike="noStrike" kern="1200" baseline="0" dirty="0" smtClean="0">
                <a:solidFill>
                  <a:schemeClr val="tx1"/>
                </a:solidFill>
                <a:latin typeface="+mn-lt"/>
                <a:ea typeface="+mn-ea"/>
                <a:cs typeface="+mn-cs"/>
              </a:rPr>
              <a:t>Suicide deaths for people under care are preventable. The Zero Suicide approach aims to improve care and outcomes for individuals at risk of suicide in health care systems.  The bold goal of zero suicides among persons receiving care is an </a:t>
            </a:r>
            <a:r>
              <a:rPr lang="en-US" sz="1200" b="0" i="0" u="none" strike="noStrike" kern="1200" baseline="0" dirty="0" err="1" smtClean="0">
                <a:solidFill>
                  <a:schemeClr val="tx1"/>
                </a:solidFill>
                <a:latin typeface="+mn-lt"/>
                <a:ea typeface="+mn-ea"/>
                <a:cs typeface="+mn-cs"/>
              </a:rPr>
              <a:t>aspirational</a:t>
            </a:r>
            <a:r>
              <a:rPr lang="en-US" sz="1200" b="0" i="0" u="none" strike="noStrike" kern="1200" baseline="0" dirty="0" smtClean="0">
                <a:solidFill>
                  <a:schemeClr val="tx1"/>
                </a:solidFill>
                <a:latin typeface="+mn-lt"/>
                <a:ea typeface="+mn-ea"/>
                <a:cs typeface="+mn-cs"/>
              </a:rPr>
              <a:t> challenge that health systems should accept. Attempting to reduce suicides for patients in care to zero may seem scary or even impossible, but what other number should we strive for?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Several health care systems who have implemented this comprehensive suicide care approach have already seen significant reductions in suicide among their patient populations --  with rates of suicide being reduced by as much as 70% -80% for those in their care.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The Zero Suicide initiative is a priority of the National Action Alliance for Suicide Prevention.  It emphasizes the need to transform health care for those at risk for suicide through a focus on safety and error reduction as well as through the use of best practices in suicide care by health systems and providers.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8</a:t>
            </a:fld>
            <a:endParaRPr lang="en-US"/>
          </a:p>
        </p:txBody>
      </p:sp>
    </p:spTree>
    <p:extLst>
      <p:ext uri="{BB962C8B-B14F-4D97-AF65-F5344CB8AC3E}">
        <p14:creationId xmlns:p14="http://schemas.microsoft.com/office/powerpoint/2010/main" val="3417863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What type of formal commitment have we made to reduce suicide and provide safer suicide care among people who use the organization’s services? </a:t>
            </a:r>
          </a:p>
          <a:p>
            <a:endParaRPr lang="en-US" sz="1200" b="0" i="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9</a:t>
            </a:fld>
            <a:endParaRPr lang="en-US"/>
          </a:p>
        </p:txBody>
      </p:sp>
    </p:spTree>
    <p:extLst>
      <p:ext uri="{BB962C8B-B14F-4D97-AF65-F5344CB8AC3E}">
        <p14:creationId xmlns:p14="http://schemas.microsoft.com/office/powerpoint/2010/main" val="34547351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Suicides are being</a:t>
            </a:r>
            <a:r>
              <a:rPr lang="en-US" baseline="0" dirty="0" smtClean="0"/>
              <a:t> averted every day. </a:t>
            </a:r>
            <a:r>
              <a:rPr lang="en-US" dirty="0" smtClean="0"/>
              <a:t>Efforts are generally individual</a:t>
            </a:r>
            <a:r>
              <a:rPr lang="en-US" baseline="0" dirty="0" smtClean="0"/>
              <a:t> not by systems. </a:t>
            </a:r>
          </a:p>
          <a:p>
            <a:r>
              <a:rPr lang="en-US" baseline="0" dirty="0" smtClean="0"/>
              <a:t>Many lives are saved but far too many are lost.</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BD7FE4DF-AE09-4336-B346-93C5EF066F62}" type="slidenum">
              <a:rPr lang="en-US" smtClean="0"/>
              <a:pPr/>
              <a:t>10</a:t>
            </a:fld>
            <a:endParaRPr lang="en-US"/>
          </a:p>
        </p:txBody>
      </p:sp>
    </p:spTree>
    <p:extLst>
      <p:ext uri="{BB962C8B-B14F-4D97-AF65-F5344CB8AC3E}">
        <p14:creationId xmlns:p14="http://schemas.microsoft.com/office/powerpoint/2010/main" val="55585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Thanks to Nina, Kathy, Susie, Karen for</a:t>
            </a:r>
            <a:r>
              <a:rPr lang="en-US" baseline="0" dirty="0" smtClean="0"/>
              <a:t> making this happen. </a:t>
            </a:r>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13</a:t>
            </a:fld>
            <a:endParaRPr lang="en-US"/>
          </a:p>
        </p:txBody>
      </p:sp>
    </p:spTree>
    <p:extLst>
      <p:ext uri="{BB962C8B-B14F-4D97-AF65-F5344CB8AC3E}">
        <p14:creationId xmlns:p14="http://schemas.microsoft.com/office/powerpoint/2010/main" val="35823874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Boots on the ground staff wanted in these planning teams</a:t>
            </a:r>
          </a:p>
          <a:p>
            <a:endParaRPr lang="en-US" dirty="0"/>
          </a:p>
        </p:txBody>
      </p:sp>
      <p:sp>
        <p:nvSpPr>
          <p:cNvPr id="4" name="Slide Number Placeholder 3"/>
          <p:cNvSpPr>
            <a:spLocks noGrp="1"/>
          </p:cNvSpPr>
          <p:nvPr>
            <p:ph type="sldNum" sz="quarter" idx="10"/>
          </p:nvPr>
        </p:nvSpPr>
        <p:spPr/>
        <p:txBody>
          <a:bodyPr/>
          <a:lstStyle/>
          <a:p>
            <a:fld id="{BD7FE4DF-AE09-4336-B346-93C5EF066F62}" type="slidenum">
              <a:rPr lang="en-US" smtClean="0"/>
              <a:pPr/>
              <a:t>14</a:t>
            </a:fld>
            <a:endParaRPr lang="en-US"/>
          </a:p>
        </p:txBody>
      </p:sp>
    </p:spTree>
    <p:extLst>
      <p:ext uri="{BB962C8B-B14F-4D97-AF65-F5344CB8AC3E}">
        <p14:creationId xmlns:p14="http://schemas.microsoft.com/office/powerpoint/2010/main" val="6328865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A36F759-EDF0-4B27-9D84-906143F8C2A6}" type="datetimeFigureOut">
              <a:rPr lang="en-US" smtClean="0"/>
              <a:pPr/>
              <a:t>2/15/2017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3E8B1E9-141C-44FE-9866-CBC2BA9590B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E8B1E9-141C-44FE-9866-CBC2BA9590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E8B1E9-141C-44FE-9866-CBC2BA9590B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E8B1E9-141C-44FE-9866-CBC2BA9590B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3E8B1E9-141C-44FE-9866-CBC2BA9590B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3E8B1E9-141C-44FE-9866-CBC2BA9590B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3E8B1E9-141C-44FE-9866-CBC2BA9590B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3E8B1E9-141C-44FE-9866-CBC2BA9590B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A36F759-EDF0-4B27-9D84-906143F8C2A6}" type="datetimeFigureOut">
              <a:rPr lang="en-US" smtClean="0"/>
              <a:pPr/>
              <a:t>2/15/2017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3E8B1E9-141C-44FE-9866-CBC2BA9590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A36F759-EDF0-4B27-9D84-906143F8C2A6}" type="datetimeFigureOut">
              <a:rPr lang="en-US" smtClean="0"/>
              <a:pPr/>
              <a:t>2/15/2017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3E8B1E9-141C-44FE-9866-CBC2BA9590B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A36F759-EDF0-4B27-9D84-906143F8C2A6}" type="datetimeFigureOut">
              <a:rPr lang="en-US" smtClean="0"/>
              <a:pPr/>
              <a:t>2/15/2017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3E8B1E9-141C-44FE-9866-CBC2BA9590B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A36F759-EDF0-4B27-9D84-906143F8C2A6}" type="datetimeFigureOut">
              <a:rPr lang="en-US" smtClean="0"/>
              <a:pPr/>
              <a:t>2/15/2017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3E8B1E9-141C-44FE-9866-CBC2BA9590B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2">
            <a:schemeClr val="dk1"/>
          </a:lnRef>
          <a:fillRef idx="1">
            <a:schemeClr val="lt1"/>
          </a:fillRef>
          <a:effectRef idx="0">
            <a:schemeClr val="dk1"/>
          </a:effectRef>
          <a:fontRef idx="minor">
            <a:schemeClr val="dk1"/>
          </a:fontRef>
        </p:style>
        <p:txBody>
          <a:bodyPr>
            <a:normAutofit/>
          </a:bodyPr>
          <a:lstStyle/>
          <a:p>
            <a:r>
              <a:rPr lang="en-US" dirty="0" smtClean="0">
                <a:latin typeface="+mn-lt"/>
              </a:rPr>
              <a:t>What If </a:t>
            </a:r>
            <a:r>
              <a:rPr lang="en-US" u="sng" dirty="0" smtClean="0">
                <a:latin typeface="+mn-lt"/>
              </a:rPr>
              <a:t>We</a:t>
            </a:r>
            <a:r>
              <a:rPr lang="en-US" dirty="0" smtClean="0"/>
              <a:t> Could Save More Lives? </a:t>
            </a:r>
            <a:endParaRPr lang="en-US" dirty="0"/>
          </a:p>
        </p:txBody>
      </p:sp>
      <p:sp>
        <p:nvSpPr>
          <p:cNvPr id="5" name="Subtitle 4"/>
          <p:cNvSpPr>
            <a:spLocks noGrp="1"/>
          </p:cNvSpPr>
          <p:nvPr>
            <p:ph type="subTitle" idx="1"/>
          </p:nvPr>
        </p:nvSpPr>
        <p:spPr/>
        <p:txBody>
          <a:bodyPr/>
          <a:lstStyle/>
          <a:p>
            <a:r>
              <a:rPr lang="en-US" dirty="0" smtClean="0"/>
              <a:t>An Introduction To Intentional Care For Individuals At Risk Of Suicide </a:t>
            </a:r>
            <a:endParaRPr lang="en-US" dirty="0"/>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numCol="1"/>
          <a:lstStyle/>
          <a:p>
            <a:r>
              <a:rPr lang="en-US" dirty="0" smtClean="0"/>
              <a:t>Shift from stand alone training &amp; tools to </a:t>
            </a:r>
            <a:r>
              <a:rPr lang="en-US" u="sng" dirty="0" smtClean="0"/>
              <a:t>overall system and culture change</a:t>
            </a:r>
            <a:r>
              <a:rPr lang="en-US" dirty="0" smtClean="0"/>
              <a:t>. </a:t>
            </a:r>
          </a:p>
          <a:p>
            <a:pPr>
              <a:buNone/>
            </a:pPr>
            <a:endParaRPr lang="en-US" dirty="0" smtClean="0"/>
          </a:p>
          <a:p>
            <a:r>
              <a:rPr lang="en-US" dirty="0" smtClean="0"/>
              <a:t>Shift from individual clinician judgment &amp; actions to </a:t>
            </a:r>
            <a:r>
              <a:rPr lang="en-US" u="sng" dirty="0" smtClean="0"/>
              <a:t>standardized screening, assessment, risk stratification, and intervention.</a:t>
            </a:r>
          </a:p>
          <a:p>
            <a:pPr>
              <a:buNone/>
            </a:pPr>
            <a:endParaRPr lang="en-US" dirty="0" smtClean="0"/>
          </a:p>
          <a:p>
            <a:r>
              <a:rPr lang="en-US" u="sng" dirty="0" smtClean="0"/>
              <a:t>Treating thoughts of suicide </a:t>
            </a:r>
            <a:r>
              <a:rPr lang="en-US" dirty="0" smtClean="0"/>
              <a:t>versus managing them. </a:t>
            </a:r>
          </a:p>
          <a:p>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Zero Suicide: A Shift in Perspective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pPr algn="ctr">
              <a:buNone/>
            </a:pPr>
            <a:r>
              <a:rPr lang="en-US" sz="3600" dirty="0" smtClean="0"/>
              <a:t>What does this work have to do with </a:t>
            </a:r>
            <a:r>
              <a:rPr lang="en-US" sz="3600" i="1" dirty="0" smtClean="0"/>
              <a:t>my </a:t>
            </a:r>
            <a:r>
              <a:rPr lang="en-US" sz="3600" dirty="0" smtClean="0"/>
              <a:t>Division? </a:t>
            </a:r>
          </a:p>
          <a:p>
            <a:pPr algn="ctr">
              <a:buNone/>
            </a:pPr>
            <a:endParaRPr lang="en-US" dirty="0" smtClean="0"/>
          </a:p>
          <a:p>
            <a:pPr algn="ctr">
              <a:buNone/>
            </a:pPr>
            <a:endParaRPr lang="en-US" dirty="0" smtClean="0"/>
          </a:p>
          <a:p>
            <a:pPr algn="ctr">
              <a:buNone/>
            </a:pPr>
            <a:endParaRPr lang="en-US" dirty="0" smtClean="0"/>
          </a:p>
          <a:p>
            <a:pPr algn="ctr">
              <a:buNone/>
            </a:pP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You May Be Asking Yourself  . .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lstStyle/>
          <a:p>
            <a:pPr algn="ctr">
              <a:buNone/>
            </a:pPr>
            <a:r>
              <a:rPr lang="en-US" dirty="0" smtClean="0"/>
              <a:t>	</a:t>
            </a:r>
            <a:r>
              <a:rPr lang="en-US" sz="3600" dirty="0" smtClean="0"/>
              <a:t>In what ways can my Division provide suicide safer care? </a:t>
            </a:r>
          </a:p>
        </p:txBody>
      </p:sp>
      <p:sp>
        <p:nvSpPr>
          <p:cNvPr id="3" name="Title 2"/>
          <p:cNvSpPr>
            <a:spLocks noGrp="1"/>
          </p:cNvSpPr>
          <p:nvPr>
            <p:ph type="title"/>
          </p:nvPr>
        </p:nvSpPr>
        <p:spPr/>
        <p:txBody>
          <a:bodyPr/>
          <a:lstStyle/>
          <a:p>
            <a:r>
              <a:rPr lang="en-US" dirty="0" smtClean="0"/>
              <a:t>Start Asking Yourself . . .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chor="ctr">
            <a:normAutofit fontScale="70000" lnSpcReduction="20000"/>
          </a:bodyPr>
          <a:lstStyle/>
          <a:p>
            <a:r>
              <a:rPr lang="en-US" sz="3200" dirty="0" smtClean="0"/>
              <a:t>H3S Director Rich Swift announces a commitment to the Zero Suicide initiative and invites all 500+ H3S staff to get trained to  help by taking Mental Health First Aid.</a:t>
            </a:r>
          </a:p>
          <a:p>
            <a:pPr>
              <a:buNone/>
            </a:pPr>
            <a:r>
              <a:rPr lang="en-US" sz="3200" dirty="0" smtClean="0"/>
              <a:t> </a:t>
            </a:r>
          </a:p>
          <a:p>
            <a:r>
              <a:rPr lang="en-US" sz="3200" dirty="0" smtClean="0"/>
              <a:t>Behavioral Health, Public Health, Health Centers, Housing &amp; Community Development, Social Services Divisions have introduced Zero Suicide at all staff meetings.</a:t>
            </a:r>
          </a:p>
          <a:p>
            <a:endParaRPr lang="en-US" sz="3200" dirty="0" smtClean="0"/>
          </a:p>
          <a:p>
            <a:r>
              <a:rPr lang="en-US" sz="3200" dirty="0"/>
              <a:t>O</a:t>
            </a:r>
            <a:r>
              <a:rPr lang="en-US" sz="3200" dirty="0" smtClean="0"/>
              <a:t>ver 350 staff have voluntarily taken the Zero Suicide workforce survey</a:t>
            </a:r>
            <a:r>
              <a:rPr lang="en-US" sz="3200" dirty="0"/>
              <a:t>. This information has allowed us to better </a:t>
            </a:r>
            <a:r>
              <a:rPr lang="en-US" sz="3200" dirty="0" smtClean="0"/>
              <a:t>understand </a:t>
            </a:r>
            <a:r>
              <a:rPr lang="en-US" sz="3200" dirty="0"/>
              <a:t>staff beliefs, knowledge and perceived level of support in working with and treating individuals at risk of suicide. </a:t>
            </a:r>
          </a:p>
          <a:p>
            <a:endParaRPr lang="en-US" sz="3200" dirty="0" smtClean="0"/>
          </a:p>
          <a:p>
            <a:endParaRPr lang="en-US" sz="3200" dirty="0" smtClean="0"/>
          </a:p>
        </p:txBody>
      </p:sp>
      <p:sp>
        <p:nvSpPr>
          <p:cNvPr id="3" name="Title 2"/>
          <p:cNvSpPr>
            <a:spLocks noGrp="1"/>
          </p:cNvSpPr>
          <p:nvPr>
            <p:ph type="title"/>
          </p:nvPr>
        </p:nvSpPr>
        <p:spPr/>
        <p:txBody>
          <a:bodyPr>
            <a:normAutofit/>
          </a:bodyPr>
          <a:lstStyle/>
          <a:p>
            <a:pPr algn="ctr"/>
            <a:r>
              <a:rPr lang="en-US" dirty="0" smtClean="0"/>
              <a:t>The Momentum Has Started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sz="3200" dirty="0" smtClean="0"/>
              <a:t>All 7 Divisions in H3S will be invited to develop Zero Suicide planning teams. </a:t>
            </a:r>
          </a:p>
          <a:p>
            <a:pPr>
              <a:buNone/>
            </a:pPr>
            <a:endParaRPr lang="en-US" sz="3200" dirty="0" smtClean="0"/>
          </a:p>
          <a:p>
            <a:r>
              <a:rPr lang="en-US" sz="3200" dirty="0" smtClean="0"/>
              <a:t>Each Division will be represented at the larger H3S planning team and provide recommendations to H3S Leadership as to how to </a:t>
            </a:r>
            <a:r>
              <a:rPr lang="en-US" sz="3200" dirty="0" err="1" smtClean="0"/>
              <a:t>operationalize</a:t>
            </a:r>
            <a:r>
              <a:rPr lang="en-US" sz="3200" dirty="0" smtClean="0"/>
              <a:t> this initiative across the Department. </a:t>
            </a:r>
          </a:p>
          <a:p>
            <a:pPr>
              <a:buNone/>
            </a:pPr>
            <a:endParaRPr lang="en-US" sz="3200" dirty="0" smtClean="0"/>
          </a:p>
          <a:p>
            <a:r>
              <a:rPr lang="en-US" sz="3200" dirty="0" smtClean="0"/>
              <a:t>Timing will be = a marathon versus a sprint. </a:t>
            </a:r>
          </a:p>
          <a:p>
            <a:endParaRPr lang="en-US" dirty="0"/>
          </a:p>
        </p:txBody>
      </p:sp>
      <p:sp>
        <p:nvSpPr>
          <p:cNvPr id="3" name="Title 2"/>
          <p:cNvSpPr>
            <a:spLocks noGrp="1"/>
          </p:cNvSpPr>
          <p:nvPr>
            <p:ph type="title"/>
          </p:nvPr>
        </p:nvSpPr>
        <p:spPr/>
        <p:txBody>
          <a:bodyPr/>
          <a:lstStyle/>
          <a:p>
            <a:pPr algn="ctr"/>
            <a:r>
              <a:rPr lang="en-US" dirty="0" smtClean="0"/>
              <a:t>The Momentum Has Started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a:buNone/>
            </a:pPr>
            <a:endParaRPr lang="en-US" sz="2800" dirty="0" smtClean="0"/>
          </a:p>
          <a:p>
            <a:pPr algn="ctr">
              <a:buNone/>
            </a:pPr>
            <a:r>
              <a:rPr lang="en-US" sz="2800" dirty="0" smtClean="0"/>
              <a:t>“It </a:t>
            </a:r>
            <a:r>
              <a:rPr lang="en-US" sz="2800" dirty="0"/>
              <a:t>is critically important to design for zero even when it may not be theoretically possible…It’s about purposefully aiming for a higher level of performance.” </a:t>
            </a:r>
          </a:p>
          <a:p>
            <a:endParaRPr lang="en-US" sz="2400" i="1" dirty="0"/>
          </a:p>
          <a:p>
            <a:pPr algn="r">
              <a:buNone/>
            </a:pPr>
            <a:r>
              <a:rPr lang="en-US" sz="1800" i="1" dirty="0"/>
              <a:t>Thomas </a:t>
            </a:r>
            <a:r>
              <a:rPr lang="en-US" sz="1800" i="1" dirty="0" err="1"/>
              <a:t>Priselac</a:t>
            </a:r>
            <a:endParaRPr lang="en-US" sz="1800" i="1" dirty="0"/>
          </a:p>
          <a:p>
            <a:pPr algn="r">
              <a:buNone/>
            </a:pPr>
            <a:r>
              <a:rPr lang="en-US" sz="1800" i="1" dirty="0"/>
              <a:t>President and CEO of Cedars-Sinai Medical Center</a:t>
            </a:r>
            <a:endParaRPr lang="en-US" sz="1800" dirty="0"/>
          </a:p>
          <a:p>
            <a:pPr marL="109728" indent="0">
              <a:buNone/>
            </a:pPr>
            <a:endParaRPr lang="en-US" dirty="0"/>
          </a:p>
        </p:txBody>
      </p:sp>
      <p:sp>
        <p:nvSpPr>
          <p:cNvPr id="3" name="Title 2"/>
          <p:cNvSpPr>
            <a:spLocks noGrp="1"/>
          </p:cNvSpPr>
          <p:nvPr>
            <p:ph type="title"/>
          </p:nvPr>
        </p:nvSpPr>
        <p:spPr/>
        <p:txBody>
          <a:bodyPr/>
          <a:lstStyle/>
          <a:p>
            <a:r>
              <a:rPr lang="en-US" sz="4400" dirty="0"/>
              <a:t>52 Deaths Is Too Many</a:t>
            </a:r>
            <a:endParaRPr lang="en-US" dirty="0"/>
          </a:p>
        </p:txBody>
      </p:sp>
    </p:spTree>
    <p:extLst>
      <p:ext uri="{BB962C8B-B14F-4D97-AF65-F5344CB8AC3E}">
        <p14:creationId xmlns:p14="http://schemas.microsoft.com/office/powerpoint/2010/main" val="33106382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Over 42,000 Americans die by suicide every year. </a:t>
            </a:r>
          </a:p>
          <a:p>
            <a:r>
              <a:rPr lang="en-US" dirty="0" smtClean="0"/>
              <a:t>For every death, 25 suicide attempts occur.</a:t>
            </a:r>
          </a:p>
          <a:p>
            <a:r>
              <a:rPr lang="en-US" dirty="0" smtClean="0"/>
              <a:t>In Oregon, one person dies by suicide every 11 hours. </a:t>
            </a:r>
          </a:p>
          <a:p>
            <a:r>
              <a:rPr lang="en-US" dirty="0" smtClean="0"/>
              <a:t>Clackamas County loses 52 people a year to suicide. </a:t>
            </a:r>
          </a:p>
          <a:p>
            <a:r>
              <a:rPr lang="en-US" dirty="0" smtClean="0"/>
              <a:t>5 of these are youth ages 10 – 24.</a:t>
            </a:r>
          </a:p>
          <a:p>
            <a:endParaRPr lang="en-US" dirty="0"/>
          </a:p>
        </p:txBody>
      </p:sp>
      <p:sp>
        <p:nvSpPr>
          <p:cNvPr id="3" name="Title 2"/>
          <p:cNvSpPr>
            <a:spLocks noGrp="1"/>
          </p:cNvSpPr>
          <p:nvPr>
            <p:ph type="title"/>
          </p:nvPr>
        </p:nvSpPr>
        <p:spPr/>
        <p:txBody>
          <a:bodyPr/>
          <a:lstStyle/>
          <a:p>
            <a:r>
              <a:rPr lang="en-US" dirty="0" smtClean="0"/>
              <a:t>The Facts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20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endParaRPr lang="en-US" dirty="0" smtClean="0"/>
          </a:p>
          <a:p>
            <a:r>
              <a:rPr lang="en-US" sz="3200" dirty="0" smtClean="0"/>
              <a:t>One out of every four people who attempt suicide will spend just 5 minutes contemplating killing themselves before they make an attempt.  </a:t>
            </a:r>
          </a:p>
          <a:p>
            <a:endParaRPr lang="en-US" sz="3200" dirty="0" smtClean="0"/>
          </a:p>
          <a:p>
            <a:r>
              <a:rPr lang="en-US" sz="3200" dirty="0" smtClean="0"/>
              <a:t>70% will decide in less than 1 hour. </a:t>
            </a:r>
          </a:p>
          <a:p>
            <a:pPr>
              <a:buNone/>
            </a:pPr>
            <a:endParaRPr lang="en-US" sz="3200" dirty="0" smtClean="0"/>
          </a:p>
          <a:p>
            <a:r>
              <a:rPr lang="en-US" sz="3200" dirty="0" smtClean="0"/>
              <a:t>52% of deaths by suicide have involved a gun.</a:t>
            </a:r>
          </a:p>
          <a:p>
            <a:pPr>
              <a:buNone/>
            </a:pPr>
            <a:endParaRPr lang="en-US" dirty="0" smtClean="0"/>
          </a:p>
          <a:p>
            <a:endParaRPr lang="en-US" dirty="0"/>
          </a:p>
        </p:txBody>
      </p:sp>
      <p:sp>
        <p:nvSpPr>
          <p:cNvPr id="3" name="Title 2"/>
          <p:cNvSpPr>
            <a:spLocks noGrp="1"/>
          </p:cNvSpPr>
          <p:nvPr>
            <p:ph type="title"/>
          </p:nvPr>
        </p:nvSpPr>
        <p:spPr/>
        <p:txBody>
          <a:bodyPr/>
          <a:lstStyle/>
          <a:p>
            <a:r>
              <a:rPr lang="en-US" dirty="0" smtClean="0"/>
              <a:t>The Facts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20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fade">
                                      <p:cBhvr>
                                        <p:cTn id="12" dur="2000"/>
                                        <p:tgtEl>
                                          <p:spTgt spid="2">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Effect transition="in" filter="fade">
                                      <p:cBhvr>
                                        <p:cTn id="17" dur="20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chor="t">
            <a:normAutofit/>
          </a:bodyPr>
          <a:lstStyle/>
          <a:p>
            <a:pPr marL="0" indent="0">
              <a:buNone/>
            </a:pPr>
            <a:r>
              <a:rPr lang="en-US" dirty="0" smtClean="0"/>
              <a:t>In the month before their death by suicide:</a:t>
            </a:r>
          </a:p>
          <a:p>
            <a:r>
              <a:rPr lang="en-US" sz="2800" dirty="0" smtClean="0"/>
              <a:t>Half saw a primary care provider </a:t>
            </a:r>
          </a:p>
          <a:p>
            <a:r>
              <a:rPr lang="en-US" sz="2800" dirty="0" smtClean="0"/>
              <a:t>30% saw a mental health professional</a:t>
            </a:r>
          </a:p>
          <a:p>
            <a:endParaRPr lang="en-US" sz="2400" dirty="0" smtClean="0"/>
          </a:p>
          <a:p>
            <a:pPr marL="0" indent="0">
              <a:buNone/>
            </a:pPr>
            <a:r>
              <a:rPr lang="en-US" dirty="0" smtClean="0"/>
              <a:t>Risk of suicide is highest in the first 30 days following discharge from: </a:t>
            </a:r>
          </a:p>
          <a:p>
            <a:r>
              <a:rPr lang="en-US" sz="2800" dirty="0" smtClean="0"/>
              <a:t>An emergency department</a:t>
            </a:r>
          </a:p>
          <a:p>
            <a:r>
              <a:rPr lang="en-US" sz="2800" dirty="0" smtClean="0"/>
              <a:t>An inpatient psychiatric unit </a:t>
            </a:r>
          </a:p>
          <a:p>
            <a:pPr>
              <a:buNone/>
            </a:pPr>
            <a:endParaRPr lang="en-US" dirty="0"/>
          </a:p>
        </p:txBody>
      </p:sp>
      <p:sp>
        <p:nvSpPr>
          <p:cNvPr id="6" name="Title 5"/>
          <p:cNvSpPr>
            <a:spLocks noGrp="1"/>
          </p:cNvSpPr>
          <p:nvPr>
            <p:ph type="title"/>
          </p:nvPr>
        </p:nvSpPr>
        <p:spPr/>
        <p:txBody>
          <a:bodyPr/>
          <a:lstStyle/>
          <a:p>
            <a:r>
              <a:rPr lang="en-US" dirty="0" smtClean="0"/>
              <a:t>The Facts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t>Suicide prevention has historically been the  core responsibility for behavioral health care systems. </a:t>
            </a:r>
          </a:p>
          <a:p>
            <a:pPr>
              <a:buNone/>
            </a:pPr>
            <a:endParaRPr lang="en-US" sz="2800" dirty="0" smtClean="0"/>
          </a:p>
          <a:p>
            <a:r>
              <a:rPr lang="en-US" sz="2800" dirty="0" smtClean="0"/>
              <a:t>Many licensed clinicians do not feel prepared </a:t>
            </a:r>
          </a:p>
          <a:p>
            <a:pPr lvl="1"/>
            <a:r>
              <a:rPr lang="en-US" sz="2800" dirty="0" smtClean="0"/>
              <a:t>39% report they don’t have the skills to engage and assist those at risk for suicide</a:t>
            </a:r>
          </a:p>
          <a:p>
            <a:pPr lvl="1"/>
            <a:r>
              <a:rPr lang="en-US" sz="2800" dirty="0" smtClean="0"/>
              <a:t>44% report they don’t have the training</a:t>
            </a:r>
          </a:p>
        </p:txBody>
      </p:sp>
      <p:sp>
        <p:nvSpPr>
          <p:cNvPr id="3" name="Title 2"/>
          <p:cNvSpPr>
            <a:spLocks noGrp="1"/>
          </p:cNvSpPr>
          <p:nvPr>
            <p:ph type="title"/>
          </p:nvPr>
        </p:nvSpPr>
        <p:spPr/>
        <p:txBody>
          <a:bodyPr/>
          <a:lstStyle/>
          <a:p>
            <a:r>
              <a:rPr lang="en-US" dirty="0" smtClean="0"/>
              <a:t>The Facts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endParaRPr lang="en-US" dirty="0"/>
          </a:p>
        </p:txBody>
      </p:sp>
      <p:sp>
        <p:nvSpPr>
          <p:cNvPr id="7" name="Content Placeholder 6"/>
          <p:cNvSpPr>
            <a:spLocks noGrp="1"/>
          </p:cNvSpPr>
          <p:nvPr>
            <p:ph idx="1"/>
          </p:nvPr>
        </p:nvSpPr>
        <p:spPr/>
        <p:txBody>
          <a:bodyPr anchor="ctr">
            <a:normAutofit lnSpcReduction="10000"/>
          </a:bodyPr>
          <a:lstStyle/>
          <a:p>
            <a:pPr>
              <a:buNone/>
            </a:pPr>
            <a:r>
              <a:rPr lang="en-US" sz="3600" dirty="0" smtClean="0">
                <a:cs typeface="Times New Roman" pitchFamily="18" charset="0"/>
              </a:rPr>
              <a:t>  “Over the decades, individual (mental health) clinicians have made heroic efforts to save lives… but systems of care have done very little.”</a:t>
            </a:r>
            <a:r>
              <a:rPr lang="en-US" sz="3600" i="1" dirty="0" smtClean="0">
                <a:cs typeface="Times New Roman" pitchFamily="18" charset="0"/>
              </a:rPr>
              <a:t/>
            </a:r>
            <a:br>
              <a:rPr lang="en-US" sz="3600" i="1" dirty="0" smtClean="0">
                <a:cs typeface="Times New Roman" pitchFamily="18" charset="0"/>
              </a:rPr>
            </a:br>
            <a:endParaRPr lang="en-US" sz="3600" i="1" dirty="0" smtClean="0">
              <a:cs typeface="Times New Roman" pitchFamily="18" charset="0"/>
            </a:endParaRPr>
          </a:p>
          <a:p>
            <a:pPr algn="r">
              <a:buNone/>
            </a:pPr>
            <a:r>
              <a:rPr lang="en-US" sz="3600" i="1" dirty="0" smtClean="0">
                <a:cs typeface="Times New Roman" pitchFamily="18" charset="0"/>
              </a:rPr>
              <a:t>Dr. Richard McKeon</a:t>
            </a:r>
          </a:p>
          <a:p>
            <a:pPr algn="r">
              <a:buNone/>
            </a:pPr>
            <a:r>
              <a:rPr lang="en-US" sz="3600" i="1" dirty="0" smtClean="0">
                <a:cs typeface="Times New Roman" pitchFamily="18" charset="0"/>
              </a:rPr>
              <a:t>SAMHSA</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2000"/>
                                        <p:tgtEl>
                                          <p:spTgt spid="7">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2" end="2"/>
                                            </p:txEl>
                                          </p:spTgt>
                                        </p:tgtEl>
                                        <p:attrNameLst>
                                          <p:attrName>style.visibility</p:attrName>
                                        </p:attrNameLst>
                                      </p:cBhvr>
                                      <p:to>
                                        <p:strVal val="visible"/>
                                      </p:to>
                                    </p:set>
                                    <p:animEffect transition="in" filter="fade">
                                      <p:cBhvr>
                                        <p:cTn id="13" dur="2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105400"/>
          </a:xfrm>
          <a:noFill/>
        </p:spPr>
        <p:txBody>
          <a:bodyPr>
            <a:normAutofit fontScale="70000" lnSpcReduction="20000"/>
          </a:bodyPr>
          <a:lstStyle/>
          <a:p>
            <a:r>
              <a:rPr lang="en-US" dirty="0" smtClean="0"/>
              <a:t>The U.S. has national suicide hotlines, and there are suicide prevention programs in every state. There's screening and educational programs. </a:t>
            </a:r>
          </a:p>
          <a:p>
            <a:endParaRPr lang="en-US" dirty="0" smtClean="0"/>
          </a:p>
          <a:p>
            <a:r>
              <a:rPr lang="en-US" dirty="0" smtClean="0"/>
              <a:t>Yet over the past decade, the national suicide rate has increased.</a:t>
            </a:r>
          </a:p>
          <a:p>
            <a:endParaRPr lang="en-US" dirty="0" smtClean="0"/>
          </a:p>
          <a:p>
            <a:r>
              <a:rPr lang="en-US" dirty="0" smtClean="0"/>
              <a:t>At the same time, aviation safety, automobile safety, homicide rates, stroke, HIV/AIDS and leukemia rates have all decreased.</a:t>
            </a:r>
          </a:p>
          <a:p>
            <a:endParaRPr lang="en-US" dirty="0" smtClean="0"/>
          </a:p>
          <a:p>
            <a:r>
              <a:rPr lang="en-US" dirty="0" smtClean="0"/>
              <a:t>In 2003, the suicide rate was 10.8 per 100,000 people. In 2013, it was 12.6.</a:t>
            </a:r>
          </a:p>
          <a:p>
            <a:pPr>
              <a:buNone/>
            </a:pPr>
            <a:endParaRPr lang="en-US" dirty="0" smtClean="0"/>
          </a:p>
          <a:p>
            <a:pPr algn="ctr">
              <a:buNone/>
            </a:pPr>
            <a:r>
              <a:rPr lang="en-US" dirty="0" smtClean="0">
                <a:solidFill>
                  <a:srgbClr val="FF0000"/>
                </a:solidFill>
              </a:rPr>
              <a:t>	</a:t>
            </a:r>
          </a:p>
          <a:p>
            <a:pPr algn="ctr">
              <a:buNone/>
            </a:pPr>
            <a:r>
              <a:rPr lang="en-US" sz="3400" dirty="0" smtClean="0">
                <a:solidFill>
                  <a:srgbClr val="FF0000"/>
                </a:solidFill>
              </a:rPr>
              <a:t>What is our approach to caring for and tracking individuals at risk for suicide? </a:t>
            </a:r>
          </a:p>
          <a:p>
            <a:pPr algn="ctr">
              <a:buNone/>
            </a:pPr>
            <a:endParaRPr lang="en-US" sz="3400" dirty="0" smtClean="0"/>
          </a:p>
          <a:p>
            <a:pPr algn="ctr">
              <a:buNone/>
            </a:pPr>
            <a:r>
              <a:rPr lang="en-US" sz="3400" dirty="0" smtClean="0">
                <a:solidFill>
                  <a:srgbClr val="FF0000"/>
                </a:solidFill>
              </a:rPr>
              <a:t>It’s time to look at it differently. </a:t>
            </a:r>
          </a:p>
          <a:p>
            <a:pPr algn="ctr">
              <a:buNone/>
            </a:pPr>
            <a:endParaRPr lang="en-US" dirty="0" smtClean="0"/>
          </a:p>
          <a:p>
            <a:endParaRPr lang="en-US" dirty="0" smtClean="0"/>
          </a:p>
        </p:txBody>
      </p:sp>
      <p:sp>
        <p:nvSpPr>
          <p:cNvPr id="3" name="Title 2"/>
          <p:cNvSpPr>
            <a:spLocks noGrp="1"/>
          </p:cNvSpPr>
          <p:nvPr>
            <p:ph type="title"/>
          </p:nvPr>
        </p:nvSpPr>
        <p:spPr/>
        <p:txBody>
          <a:bodyPr>
            <a:normAutofit fontScale="90000"/>
          </a:bodyPr>
          <a:lstStyle/>
          <a:p>
            <a:pPr algn="ctr"/>
            <a:r>
              <a:rPr lang="en-US" dirty="0" smtClean="0"/>
              <a:t>“We’ve Done It This Way For Years”</a:t>
            </a:r>
            <a:endParaRPr lang="en-US" dirty="0"/>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sz="2800" dirty="0" smtClean="0"/>
          </a:p>
          <a:p>
            <a:r>
              <a:rPr lang="en-US" sz="2800" dirty="0" smtClean="0"/>
              <a:t>Attempting to reduce suicides for people in our care to zero may seem scary or even impossible but what other number should we strive for? </a:t>
            </a:r>
          </a:p>
          <a:p>
            <a:pPr>
              <a:buNone/>
            </a:pPr>
            <a:endParaRPr lang="en-US" sz="2800" dirty="0" smtClean="0"/>
          </a:p>
          <a:p>
            <a:r>
              <a:rPr lang="en-US" sz="2800" dirty="0" smtClean="0"/>
              <a:t>What if we shifted our perspective that 52 deaths is too many and that zero was the only acceptable number? </a:t>
            </a:r>
          </a:p>
          <a:p>
            <a:endParaRPr lang="en-US" sz="2800"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What If We Changed Our Approach?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numCol="1">
            <a:normAutofit fontScale="85000" lnSpcReduction="20000"/>
          </a:bodyPr>
          <a:lstStyle/>
          <a:p>
            <a:r>
              <a:rPr lang="en-US" dirty="0" smtClean="0"/>
              <a:t>Zero Suicide is a </a:t>
            </a:r>
            <a:r>
              <a:rPr lang="en-US" u="sng" dirty="0" smtClean="0"/>
              <a:t>commitment to suicide prevention </a:t>
            </a:r>
            <a:r>
              <a:rPr lang="en-US" dirty="0" smtClean="0"/>
              <a:t>in health and behavioral health care systems.</a:t>
            </a:r>
          </a:p>
          <a:p>
            <a:pPr>
              <a:buNone/>
            </a:pPr>
            <a:endParaRPr lang="en-US" dirty="0" smtClean="0"/>
          </a:p>
          <a:p>
            <a:r>
              <a:rPr lang="en-US" dirty="0" smtClean="0"/>
              <a:t>A specific set of strategies and tools. </a:t>
            </a:r>
          </a:p>
          <a:p>
            <a:endParaRPr lang="en-US" sz="2800" dirty="0" smtClean="0"/>
          </a:p>
          <a:p>
            <a:r>
              <a:rPr lang="en-US" dirty="0" smtClean="0"/>
              <a:t>Develop </a:t>
            </a:r>
            <a:r>
              <a:rPr lang="en-US" u="sng" dirty="0" smtClean="0"/>
              <a:t>intentional pathways to care </a:t>
            </a:r>
            <a:r>
              <a:rPr lang="en-US" dirty="0" smtClean="0"/>
              <a:t>for suicidal individuals not unlike an intentional pathway for someone with diabetes. </a:t>
            </a:r>
          </a:p>
          <a:p>
            <a:pPr>
              <a:buNone/>
            </a:pPr>
            <a:endParaRPr lang="en-US" dirty="0" smtClean="0"/>
          </a:p>
          <a:p>
            <a:r>
              <a:rPr lang="en-US" dirty="0" smtClean="0"/>
              <a:t>Making this work </a:t>
            </a:r>
            <a:r>
              <a:rPr lang="en-US" u="sng" dirty="0" smtClean="0"/>
              <a:t>everyone’s business</a:t>
            </a:r>
            <a:r>
              <a:rPr lang="en-US" dirty="0" smtClean="0"/>
              <a:t>. No longer the burden of one person or one team. </a:t>
            </a:r>
          </a:p>
          <a:p>
            <a:pPr>
              <a:buNone/>
            </a:pPr>
            <a:endParaRPr lang="en-US" sz="2800" dirty="0" smtClean="0"/>
          </a:p>
          <a:p>
            <a:r>
              <a:rPr lang="en-US" sz="2800" dirty="0" smtClean="0"/>
              <a:t>A </a:t>
            </a:r>
            <a:r>
              <a:rPr lang="en-US" sz="2800" u="sng" dirty="0" smtClean="0"/>
              <a:t>commitment to reduce suicide deaths and provide suicide safer care</a:t>
            </a:r>
            <a:r>
              <a:rPr lang="en-US" sz="2800" dirty="0" smtClean="0"/>
              <a:t> in those we serve. </a:t>
            </a:r>
          </a:p>
          <a:p>
            <a:pPr>
              <a:buNone/>
            </a:pPr>
            <a:endParaRPr lang="en-US" dirty="0" smtClean="0"/>
          </a:p>
          <a:p>
            <a:endParaRPr lang="en-US" dirty="0" smtClean="0"/>
          </a:p>
          <a:p>
            <a:endParaRPr lang="en-US" dirty="0" smtClean="0"/>
          </a:p>
          <a:p>
            <a:endParaRPr lang="en-US" dirty="0" smtClean="0"/>
          </a:p>
          <a:p>
            <a:endParaRPr lang="en-US" b="1" dirty="0" smtClean="0"/>
          </a:p>
        </p:txBody>
      </p:sp>
      <p:sp>
        <p:nvSpPr>
          <p:cNvPr id="3" name="Title 2"/>
          <p:cNvSpPr>
            <a:spLocks noGrp="1"/>
          </p:cNvSpPr>
          <p:nvPr>
            <p:ph type="title"/>
          </p:nvPr>
        </p:nvSpPr>
        <p:spPr/>
        <p:txBody>
          <a:bodyPr>
            <a:normAutofit fontScale="90000"/>
          </a:bodyPr>
          <a:lstStyle/>
          <a:p>
            <a:r>
              <a:rPr lang="en-US" dirty="0" smtClean="0"/>
              <a:t>Zero Suicide: A Shift in Perspective</a:t>
            </a:r>
            <a:endParaRPr lang="en-US"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PVERSION" val="5"/>
  <p:tag name="TPFULLVERSION" val="5.3.1.3337"/>
  <p:tag name="PPTVERSION" val="15"/>
  <p:tag name="TPOS"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703</TotalTime>
  <Words>1102</Words>
  <Application>Microsoft Office PowerPoint</Application>
  <PresentationFormat>On-screen Show (4:3)</PresentationFormat>
  <Paragraphs>149</Paragraphs>
  <Slides>15</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vt:lpstr>
      <vt:lpstr>Lucida Sans Unicode</vt:lpstr>
      <vt:lpstr>Times New Roman</vt:lpstr>
      <vt:lpstr>Verdana</vt:lpstr>
      <vt:lpstr>Wingdings 2</vt:lpstr>
      <vt:lpstr>Wingdings 3</vt:lpstr>
      <vt:lpstr>Concourse</vt:lpstr>
      <vt:lpstr>What If We Could Save More Lives? </vt:lpstr>
      <vt:lpstr>The Facts</vt:lpstr>
      <vt:lpstr>The Facts </vt:lpstr>
      <vt:lpstr>The Facts</vt:lpstr>
      <vt:lpstr>The Facts </vt:lpstr>
      <vt:lpstr>PowerPoint Presentation</vt:lpstr>
      <vt:lpstr>“We’ve Done It This Way For Years”</vt:lpstr>
      <vt:lpstr>What If We Changed Our Approach? </vt:lpstr>
      <vt:lpstr>Zero Suicide: A Shift in Perspective</vt:lpstr>
      <vt:lpstr>Zero Suicide: A Shift in Perspective</vt:lpstr>
      <vt:lpstr>You May Be Asking Yourself  . . .</vt:lpstr>
      <vt:lpstr>Start Asking Yourself . . . </vt:lpstr>
      <vt:lpstr>The Momentum Has Started </vt:lpstr>
      <vt:lpstr>The Momentum Has Started </vt:lpstr>
      <vt:lpstr>52 Deaths Is Too Many</vt:lpstr>
    </vt:vector>
  </TitlesOfParts>
  <Company>Clackamas County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Safer Care and Zero Suicide</dc:title>
  <dc:creator>gallimur</dc:creator>
  <cp:lastModifiedBy>Murray, Galli</cp:lastModifiedBy>
  <cp:revision>71</cp:revision>
  <dcterms:created xsi:type="dcterms:W3CDTF">2016-04-02T16:13:22Z</dcterms:created>
  <dcterms:modified xsi:type="dcterms:W3CDTF">2017-02-15T15:46:29Z</dcterms:modified>
</cp:coreProperties>
</file>