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handoutMasterIdLst>
    <p:handoutMasterId r:id="rId18"/>
  </p:handoutMasterIdLst>
  <p:sldIdLst>
    <p:sldId id="265" r:id="rId3"/>
    <p:sldId id="273" r:id="rId4"/>
    <p:sldId id="285" r:id="rId5"/>
    <p:sldId id="274" r:id="rId6"/>
    <p:sldId id="279" r:id="rId7"/>
    <p:sldId id="258" r:id="rId8"/>
    <p:sldId id="282" r:id="rId9"/>
    <p:sldId id="260" r:id="rId10"/>
    <p:sldId id="261" r:id="rId11"/>
    <p:sldId id="262" r:id="rId12"/>
    <p:sldId id="280" r:id="rId13"/>
    <p:sldId id="283" r:id="rId14"/>
    <p:sldId id="284" r:id="rId15"/>
    <p:sldId id="28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A4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108" d="100"/>
          <a:sy n="108" d="100"/>
        </p:scale>
        <p:origin x="426" y="108"/>
      </p:cViewPr>
      <p:guideLst>
        <p:guide pos="3840"/>
        <p:guide orient="horz" pos="2160"/>
      </p:guideLst>
    </p:cSldViewPr>
  </p:slideViewPr>
  <p:notesTextViewPr>
    <p:cViewPr>
      <p:scale>
        <a:sx n="1" d="1"/>
        <a:sy n="1" d="1"/>
      </p:scale>
      <p:origin x="0" y="0"/>
    </p:cViewPr>
  </p:notesTextViewPr>
  <p:sorterViewPr>
    <p:cViewPr>
      <p:scale>
        <a:sx n="100" d="100"/>
        <a:sy n="100" d="100"/>
      </p:scale>
      <p:origin x="0" y="-2466"/>
    </p:cViewPr>
  </p:sorter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7/6/2017</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7/6/2017</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a:t>
            </a:r>
            <a:r>
              <a:rPr lang="en-US" baseline="0" dirty="0"/>
              <a:t> assessment tool. C-SSRS is gaining a lot of traction nationally and is a free tool. </a:t>
            </a:r>
            <a:endParaRPr lang="en-US" dirty="0"/>
          </a:p>
        </p:txBody>
      </p:sp>
      <p:sp>
        <p:nvSpPr>
          <p:cNvPr id="4" name="Slide Number Placeholder 3"/>
          <p:cNvSpPr>
            <a:spLocks noGrp="1"/>
          </p:cNvSpPr>
          <p:nvPr>
            <p:ph type="sldNum" sz="quarter" idx="10"/>
          </p:nvPr>
        </p:nvSpPr>
        <p:spPr/>
        <p:txBody>
          <a:bodyPr/>
          <a:lstStyle/>
          <a:p>
            <a:fld id="{82EBB1FA-AF58-49FA-B570-4FF815038107}" type="slidenum">
              <a:rPr lang="en-US" smtClean="0"/>
              <a:t>7</a:t>
            </a:fld>
            <a:endParaRPr lang="en-US" dirty="0"/>
          </a:p>
        </p:txBody>
      </p:sp>
    </p:spTree>
    <p:extLst>
      <p:ext uri="{BB962C8B-B14F-4D97-AF65-F5344CB8AC3E}">
        <p14:creationId xmlns:p14="http://schemas.microsoft.com/office/powerpoint/2010/main" val="454167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7/6/2017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7/6/2017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7/6/2017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7/6/2017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7/6/2017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7/6/2017</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t>7/6/2017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7/6/2017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7/6/2017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7/6/2017</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7/6/2017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7/6/2017</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mailto:jeterjn@jacksoncounty.or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Zero Suicide Initiative</a:t>
            </a:r>
          </a:p>
        </p:txBody>
      </p:sp>
      <p:sp>
        <p:nvSpPr>
          <p:cNvPr id="4" name="Subtitle 3"/>
          <p:cNvSpPr>
            <a:spLocks noGrp="1"/>
          </p:cNvSpPr>
          <p:nvPr>
            <p:ph type="subTitle" idx="1"/>
          </p:nvPr>
        </p:nvSpPr>
        <p:spPr>
          <a:xfrm>
            <a:off x="600471" y="5943600"/>
            <a:ext cx="10991058" cy="762000"/>
          </a:xfrm>
        </p:spPr>
        <p:txBody>
          <a:bodyPr>
            <a:normAutofit/>
          </a:bodyPr>
          <a:lstStyle/>
          <a:p>
            <a:r>
              <a:rPr lang="en-US" sz="2400" dirty="0"/>
              <a:t>A commitment to suicide prevention in health care and behavioral healthcare settings </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734" y="406401"/>
            <a:ext cx="8856133" cy="584775"/>
          </a:xfrm>
          <a:prstGeom prst="rect">
            <a:avLst/>
          </a:prstGeom>
          <a:noFill/>
        </p:spPr>
        <p:txBody>
          <a:bodyPr wrap="square" rtlCol="0">
            <a:spAutoFit/>
          </a:bodyPr>
          <a:lstStyle/>
          <a:p>
            <a:pPr algn="ctr"/>
            <a:r>
              <a:rPr lang="en-US" sz="3200" dirty="0"/>
              <a:t>How do we </a:t>
            </a:r>
            <a:r>
              <a:rPr lang="en-US" sz="3200" dirty="0">
                <a:solidFill>
                  <a:schemeClr val="accent3">
                    <a:lumMod val="60000"/>
                    <a:lumOff val="40000"/>
                  </a:schemeClr>
                </a:solidFill>
              </a:rPr>
              <a:t>Treat</a:t>
            </a:r>
            <a:r>
              <a:rPr lang="en-US" sz="3200" dirty="0"/>
              <a:t> and </a:t>
            </a:r>
            <a:r>
              <a:rPr lang="en-US" sz="3200" dirty="0">
                <a:solidFill>
                  <a:schemeClr val="accent1">
                    <a:lumMod val="75000"/>
                  </a:schemeClr>
                </a:solidFill>
              </a:rPr>
              <a:t>Transition</a:t>
            </a:r>
            <a:r>
              <a:rPr lang="en-US" sz="3200" dirty="0"/>
              <a:t>?</a:t>
            </a:r>
          </a:p>
        </p:txBody>
      </p:sp>
      <p:sp>
        <p:nvSpPr>
          <p:cNvPr id="3" name="TextBox 2"/>
          <p:cNvSpPr txBox="1"/>
          <p:nvPr/>
        </p:nvSpPr>
        <p:spPr>
          <a:xfrm>
            <a:off x="372533" y="1761067"/>
            <a:ext cx="5469467" cy="5016758"/>
          </a:xfrm>
          <a:prstGeom prst="rect">
            <a:avLst/>
          </a:prstGeom>
          <a:noFill/>
        </p:spPr>
        <p:txBody>
          <a:bodyPr wrap="square" rtlCol="0">
            <a:spAutoFit/>
          </a:bodyPr>
          <a:lstStyle/>
          <a:p>
            <a:r>
              <a:rPr lang="en-US" sz="3200" dirty="0"/>
              <a:t>Suicidal patients are often </a:t>
            </a:r>
            <a:r>
              <a:rPr lang="en-US" sz="3200" i="1" dirty="0">
                <a:solidFill>
                  <a:srgbClr val="00B0F0"/>
                </a:solidFill>
              </a:rPr>
              <a:t>successfully treated </a:t>
            </a:r>
            <a:r>
              <a:rPr lang="en-US" sz="3200" dirty="0"/>
              <a:t>when suicidal thoughts, feelings and behaviors are treated directly with effective, evidence-based treatment models. </a:t>
            </a:r>
          </a:p>
          <a:p>
            <a:endParaRPr lang="en-US" sz="3200" dirty="0"/>
          </a:p>
          <a:p>
            <a:endParaRPr lang="en-US" sz="3200" dirty="0"/>
          </a:p>
          <a:p>
            <a:endParaRPr lang="en-US" sz="3200" dirty="0"/>
          </a:p>
          <a:p>
            <a:endParaRPr lang="en-US" sz="3200" dirty="0"/>
          </a:p>
        </p:txBody>
      </p:sp>
      <p:sp>
        <p:nvSpPr>
          <p:cNvPr id="4" name="Rectangle 3"/>
          <p:cNvSpPr/>
          <p:nvPr/>
        </p:nvSpPr>
        <p:spPr>
          <a:xfrm>
            <a:off x="359709" y="4830002"/>
            <a:ext cx="1414170"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CBT</a:t>
            </a:r>
          </a:p>
        </p:txBody>
      </p:sp>
      <p:sp>
        <p:nvSpPr>
          <p:cNvPr id="5" name="Rectangle 4"/>
          <p:cNvSpPr/>
          <p:nvPr/>
        </p:nvSpPr>
        <p:spPr>
          <a:xfrm>
            <a:off x="1619358" y="5753332"/>
            <a:ext cx="1487908" cy="923330"/>
          </a:xfrm>
          <a:prstGeom prst="rect">
            <a:avLst/>
          </a:prstGeom>
          <a:solidFill>
            <a:srgbClr val="0070C0"/>
          </a:solidFill>
        </p:spPr>
        <p:txBody>
          <a:bodyPr wrap="none" lIns="91440" tIns="45720" rIns="91440" bIns="45720">
            <a:spAutoFit/>
          </a:bodyPr>
          <a:lstStyle/>
          <a:p>
            <a:pPr algn="ctr"/>
            <a:r>
              <a:rPr lang="en-US" sz="5400" b="1" cap="none" spc="0" dirty="0">
                <a:ln w="12700">
                  <a:solidFill>
                    <a:schemeClr val="accent1"/>
                  </a:solidFill>
                  <a:prstDash val="solid"/>
                </a:ln>
                <a:solidFill>
                  <a:srgbClr val="00B0F0"/>
                </a:solidFill>
                <a:effectLst>
                  <a:glow rad="63500">
                    <a:schemeClr val="accent3">
                      <a:satMod val="175000"/>
                      <a:alpha val="40000"/>
                    </a:schemeClr>
                  </a:glow>
                </a:effectLst>
              </a:rPr>
              <a:t>DBT</a:t>
            </a:r>
          </a:p>
        </p:txBody>
      </p:sp>
      <p:sp>
        <p:nvSpPr>
          <p:cNvPr id="6" name="Rectangle 5"/>
          <p:cNvSpPr/>
          <p:nvPr/>
        </p:nvSpPr>
        <p:spPr>
          <a:xfrm>
            <a:off x="2613942" y="4715908"/>
            <a:ext cx="4125525"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CAMS</a:t>
            </a:r>
          </a:p>
        </p:txBody>
      </p:sp>
      <p:sp>
        <p:nvSpPr>
          <p:cNvPr id="7" name="TextBox 6"/>
          <p:cNvSpPr txBox="1"/>
          <p:nvPr/>
        </p:nvSpPr>
        <p:spPr>
          <a:xfrm>
            <a:off x="3479800" y="5430166"/>
            <a:ext cx="4064000" cy="646331"/>
          </a:xfrm>
          <a:prstGeom prst="rect">
            <a:avLst/>
          </a:prstGeom>
          <a:noFill/>
        </p:spPr>
        <p:txBody>
          <a:bodyPr wrap="square" rtlCol="0">
            <a:spAutoFit/>
          </a:bodyPr>
          <a:lstStyle/>
          <a:p>
            <a:r>
              <a:rPr lang="en-US" dirty="0"/>
              <a:t>(Collaborative Assessment and Management of Suicidality)</a:t>
            </a:r>
          </a:p>
        </p:txBody>
      </p:sp>
      <p:sp>
        <p:nvSpPr>
          <p:cNvPr id="8" name="TextBox 7"/>
          <p:cNvSpPr txBox="1"/>
          <p:nvPr/>
        </p:nvSpPr>
        <p:spPr>
          <a:xfrm>
            <a:off x="6536267" y="1761067"/>
            <a:ext cx="5384800" cy="3539430"/>
          </a:xfrm>
          <a:prstGeom prst="rect">
            <a:avLst/>
          </a:prstGeom>
          <a:noFill/>
        </p:spPr>
        <p:txBody>
          <a:bodyPr wrap="square" rtlCol="0">
            <a:spAutoFit/>
          </a:bodyPr>
          <a:lstStyle/>
          <a:p>
            <a:r>
              <a:rPr lang="en-US" sz="3200" dirty="0">
                <a:solidFill>
                  <a:schemeClr val="accent1">
                    <a:lumMod val="75000"/>
                  </a:schemeClr>
                </a:solidFill>
              </a:rPr>
              <a:t>Successful transitions </a:t>
            </a:r>
            <a:r>
              <a:rPr lang="en-US" sz="3200" dirty="0"/>
              <a:t>happen when agencies follow patients through their transitions of care and provide continuous contact, resources, and support, especially after acute care.</a:t>
            </a:r>
          </a:p>
        </p:txBody>
      </p:sp>
    </p:spTree>
    <p:extLst>
      <p:ext uri="{BB962C8B-B14F-4D97-AF65-F5344CB8AC3E}">
        <p14:creationId xmlns:p14="http://schemas.microsoft.com/office/powerpoint/2010/main" val="189142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694267"/>
            <a:ext cx="6112933" cy="769441"/>
          </a:xfrm>
          <a:prstGeom prst="rect">
            <a:avLst/>
          </a:prstGeom>
          <a:noFill/>
        </p:spPr>
        <p:txBody>
          <a:bodyPr wrap="square" rtlCol="0">
            <a:spAutoFit/>
          </a:bodyPr>
          <a:lstStyle/>
          <a:p>
            <a:r>
              <a:rPr lang="en-US" sz="4400" b="1" dirty="0"/>
              <a:t>How do we </a:t>
            </a:r>
            <a:r>
              <a:rPr lang="en-US" sz="4400" b="1" dirty="0">
                <a:solidFill>
                  <a:srgbClr val="C00000"/>
                </a:solidFill>
              </a:rPr>
              <a:t>Improve?</a:t>
            </a:r>
          </a:p>
        </p:txBody>
      </p:sp>
      <p:sp>
        <p:nvSpPr>
          <p:cNvPr id="6" name="TextBox 5"/>
          <p:cNvSpPr txBox="1"/>
          <p:nvPr/>
        </p:nvSpPr>
        <p:spPr>
          <a:xfrm>
            <a:off x="389467" y="1608667"/>
            <a:ext cx="11548533" cy="2677656"/>
          </a:xfrm>
          <a:prstGeom prst="rect">
            <a:avLst/>
          </a:prstGeom>
          <a:noFill/>
        </p:spPr>
        <p:txBody>
          <a:bodyPr wrap="square" rtlCol="0">
            <a:spAutoFit/>
          </a:bodyPr>
          <a:lstStyle/>
          <a:p>
            <a:pPr algn="ctr"/>
            <a:r>
              <a:rPr lang="en-US" sz="2800" dirty="0"/>
              <a:t>Agencies adopting Zero Suicide who apply a data driven approach to inform system changes, will have </a:t>
            </a:r>
            <a:r>
              <a:rPr lang="en-US" sz="2800" dirty="0">
                <a:solidFill>
                  <a:schemeClr val="accent4">
                    <a:lumMod val="75000"/>
                  </a:schemeClr>
                </a:solidFill>
              </a:rPr>
              <a:t>significantly improved patient outcomes </a:t>
            </a:r>
            <a:r>
              <a:rPr lang="en-US" sz="2800" dirty="0"/>
              <a:t>and will provide better care for those at risk</a:t>
            </a:r>
          </a:p>
          <a:p>
            <a:pPr algn="ctr"/>
            <a:endParaRPr lang="en-US" sz="2800" dirty="0"/>
          </a:p>
          <a:p>
            <a:pPr algn="ctr"/>
            <a:r>
              <a:rPr lang="en-US" sz="2800" dirty="0"/>
              <a:t>Data collection evaluations are available to all agencies wishing to implement Zero Suicide, it is challenging to improve without a starting point!</a:t>
            </a:r>
          </a:p>
        </p:txBody>
      </p:sp>
      <p:sp>
        <p:nvSpPr>
          <p:cNvPr id="8" name="TextBox 7"/>
          <p:cNvSpPr txBox="1"/>
          <p:nvPr/>
        </p:nvSpPr>
        <p:spPr>
          <a:xfrm>
            <a:off x="575733" y="5215467"/>
            <a:ext cx="10651067" cy="584775"/>
          </a:xfrm>
          <a:prstGeom prst="rect">
            <a:avLst/>
          </a:prstGeom>
          <a:noFill/>
        </p:spPr>
        <p:txBody>
          <a:bodyPr wrap="square" rtlCol="0">
            <a:spAutoFit/>
          </a:bodyPr>
          <a:lstStyle/>
          <a:p>
            <a:pPr algn="r"/>
            <a:r>
              <a:rPr lang="en-US" sz="3200" b="1" i="1" dirty="0">
                <a:solidFill>
                  <a:srgbClr val="C00000"/>
                </a:solidFill>
              </a:rPr>
              <a:t>So…where do we start?</a:t>
            </a:r>
          </a:p>
        </p:txBody>
      </p:sp>
    </p:spTree>
    <p:extLst>
      <p:ext uri="{BB962C8B-B14F-4D97-AF65-F5344CB8AC3E}">
        <p14:creationId xmlns:p14="http://schemas.microsoft.com/office/powerpoint/2010/main" val="158264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1702" t="16433" r="14870" b="4409"/>
          <a:stretch/>
        </p:blipFill>
        <p:spPr bwMode="auto">
          <a:xfrm>
            <a:off x="990601" y="914400"/>
            <a:ext cx="6781800" cy="5486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772401" y="135467"/>
            <a:ext cx="4521199" cy="2308324"/>
          </a:xfrm>
          <a:prstGeom prst="rect">
            <a:avLst/>
          </a:prstGeom>
          <a:noFill/>
        </p:spPr>
        <p:txBody>
          <a:bodyPr wrap="square" rtlCol="0">
            <a:spAutoFit/>
          </a:bodyPr>
          <a:lstStyle/>
          <a:p>
            <a:r>
              <a:rPr lang="en-US" sz="2400" dirty="0"/>
              <a:t>Prior to making plans to implement Zero Suicide, each organization should find a Champion and complete and organizational self-study with others from the organization</a:t>
            </a:r>
          </a:p>
        </p:txBody>
      </p:sp>
      <p:sp>
        <p:nvSpPr>
          <p:cNvPr id="4" name="TextBox 3"/>
          <p:cNvSpPr txBox="1"/>
          <p:nvPr/>
        </p:nvSpPr>
        <p:spPr>
          <a:xfrm>
            <a:off x="8001001" y="2731068"/>
            <a:ext cx="3979333" cy="3416320"/>
          </a:xfrm>
          <a:prstGeom prst="rect">
            <a:avLst/>
          </a:prstGeom>
          <a:noFill/>
        </p:spPr>
        <p:txBody>
          <a:bodyPr wrap="square" rtlCol="0">
            <a:spAutoFit/>
          </a:bodyPr>
          <a:lstStyle/>
          <a:p>
            <a:r>
              <a:rPr lang="en-US" dirty="0"/>
              <a:t>What’s a champion?</a:t>
            </a:r>
          </a:p>
          <a:p>
            <a:r>
              <a:rPr lang="en-US" dirty="0"/>
              <a:t>A  Zero Suicide champions pursue safer, more effective suicide care approaches in health care systems and know that reducing suicides for those at risk is achievable.</a:t>
            </a:r>
          </a:p>
          <a:p>
            <a:r>
              <a:rPr lang="en-US" dirty="0"/>
              <a:t>Champions see that gaps exist in the delivery of care to those at risk for suicide and advocate for health and behavioral health care organizations to provide more comprehensive and evidence-based care.</a:t>
            </a:r>
          </a:p>
        </p:txBody>
      </p:sp>
      <p:sp>
        <p:nvSpPr>
          <p:cNvPr id="5" name="TextBox 4"/>
          <p:cNvSpPr txBox="1"/>
          <p:nvPr/>
        </p:nvSpPr>
        <p:spPr>
          <a:xfrm>
            <a:off x="660400" y="340268"/>
            <a:ext cx="4622800" cy="369332"/>
          </a:xfrm>
          <a:prstGeom prst="rect">
            <a:avLst/>
          </a:prstGeom>
          <a:noFill/>
        </p:spPr>
        <p:txBody>
          <a:bodyPr wrap="square" rtlCol="0">
            <a:spAutoFit/>
          </a:bodyPr>
          <a:lstStyle/>
          <a:p>
            <a:r>
              <a:rPr lang="en-US" dirty="0"/>
              <a:t>ORGANIZATIONAL SELF STUDY</a:t>
            </a:r>
          </a:p>
        </p:txBody>
      </p:sp>
    </p:spTree>
    <p:extLst>
      <p:ext uri="{BB962C8B-B14F-4D97-AF65-F5344CB8AC3E}">
        <p14:creationId xmlns:p14="http://schemas.microsoft.com/office/powerpoint/2010/main" val="116775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1200" y="474133"/>
            <a:ext cx="6079067" cy="523220"/>
          </a:xfrm>
          <a:prstGeom prst="rect">
            <a:avLst/>
          </a:prstGeom>
          <a:noFill/>
        </p:spPr>
        <p:txBody>
          <a:bodyPr wrap="square" rtlCol="0">
            <a:spAutoFit/>
          </a:bodyPr>
          <a:lstStyle/>
          <a:p>
            <a:r>
              <a:rPr lang="en-US" sz="2800" dirty="0"/>
              <a:t>Create an Implementation Team! </a:t>
            </a:r>
          </a:p>
        </p:txBody>
      </p:sp>
      <p:sp>
        <p:nvSpPr>
          <p:cNvPr id="8" name="TextBox 7"/>
          <p:cNvSpPr txBox="1"/>
          <p:nvPr/>
        </p:nvSpPr>
        <p:spPr>
          <a:xfrm>
            <a:off x="711200" y="1149753"/>
            <a:ext cx="10329333" cy="1200329"/>
          </a:xfrm>
          <a:prstGeom prst="rect">
            <a:avLst/>
          </a:prstGeom>
          <a:noFill/>
        </p:spPr>
        <p:txBody>
          <a:bodyPr wrap="square" rtlCol="0">
            <a:spAutoFit/>
          </a:bodyPr>
          <a:lstStyle/>
          <a:p>
            <a:pPr marL="285750" indent="-285750">
              <a:buFont typeface="Wingdings" panose="05000000000000000000" pitchFamily="2" charset="2"/>
              <a:buChar char="§"/>
            </a:pPr>
            <a:r>
              <a:rPr lang="en-US" sz="2400" dirty="0"/>
              <a:t>Meet monthly and as needed</a:t>
            </a:r>
          </a:p>
          <a:p>
            <a:pPr marL="285750" indent="-285750">
              <a:buFont typeface="Wingdings" panose="05000000000000000000" pitchFamily="2" charset="2"/>
              <a:buChar char="§"/>
            </a:pPr>
            <a:r>
              <a:rPr lang="en-US" sz="2400" dirty="0"/>
              <a:t>All team members should know it is a 1 year commitment</a:t>
            </a:r>
          </a:p>
          <a:p>
            <a:pPr marL="285750" indent="-285750">
              <a:buFont typeface="Wingdings" panose="05000000000000000000" pitchFamily="2" charset="2"/>
              <a:buChar char="§"/>
            </a:pPr>
            <a:r>
              <a:rPr lang="en-US" sz="2400" dirty="0"/>
              <a:t>Team members should have a passion for suicide prevention and client care</a:t>
            </a:r>
          </a:p>
        </p:txBody>
      </p:sp>
      <p:sp>
        <p:nvSpPr>
          <p:cNvPr id="9" name="TextBox 8"/>
          <p:cNvSpPr txBox="1"/>
          <p:nvPr/>
        </p:nvSpPr>
        <p:spPr>
          <a:xfrm>
            <a:off x="880533" y="3064933"/>
            <a:ext cx="10583334" cy="2739211"/>
          </a:xfrm>
          <a:prstGeom prst="rect">
            <a:avLst/>
          </a:prstGeom>
          <a:noFill/>
        </p:spPr>
        <p:txBody>
          <a:bodyPr wrap="square" rtlCol="0">
            <a:spAutoFit/>
          </a:bodyPr>
          <a:lstStyle/>
          <a:p>
            <a:r>
              <a:rPr lang="en-US" sz="3200" u="sng" dirty="0"/>
              <a:t>Functions:</a:t>
            </a:r>
          </a:p>
          <a:p>
            <a:pPr marL="285750" indent="-285750">
              <a:buFont typeface="Wingdings" panose="05000000000000000000" pitchFamily="2" charset="2"/>
              <a:buChar char="ü"/>
            </a:pPr>
            <a:r>
              <a:rPr lang="en-US" sz="2800" dirty="0"/>
              <a:t>Maintain organizational commitment and enthusiasm</a:t>
            </a:r>
          </a:p>
          <a:p>
            <a:pPr marL="285750" indent="-285750">
              <a:buFont typeface="Wingdings" panose="05000000000000000000" pitchFamily="2" charset="2"/>
              <a:buChar char="ü"/>
            </a:pPr>
            <a:r>
              <a:rPr lang="en-US" sz="2800" dirty="0"/>
              <a:t>Draft and implement work plan for Zero Suicide</a:t>
            </a:r>
          </a:p>
          <a:p>
            <a:pPr marL="285750" indent="-285750">
              <a:buFont typeface="Wingdings" panose="05000000000000000000" pitchFamily="2" charset="2"/>
              <a:buChar char="ü"/>
            </a:pPr>
            <a:r>
              <a:rPr lang="en-US" sz="2800" dirty="0"/>
              <a:t>Determine how to address gaps (from self-study), create goals, and identify needs</a:t>
            </a:r>
          </a:p>
          <a:p>
            <a:pPr marL="285750" indent="-285750">
              <a:buFont typeface="Wingdings" panose="05000000000000000000" pitchFamily="2" charset="2"/>
              <a:buChar char="ü"/>
            </a:pPr>
            <a:r>
              <a:rPr lang="en-US" sz="2800" dirty="0"/>
              <a:t>Evaluation initiative, with a focus on continuous quality improvement</a:t>
            </a:r>
          </a:p>
        </p:txBody>
      </p:sp>
    </p:spTree>
    <p:extLst>
      <p:ext uri="{BB962C8B-B14F-4D97-AF65-F5344CB8AC3E}">
        <p14:creationId xmlns:p14="http://schemas.microsoft.com/office/powerpoint/2010/main" val="221939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622300"/>
            <a:ext cx="11226800" cy="5740400"/>
          </a:xfrm>
        </p:spPr>
        <p:txBody>
          <a:bodyPr>
            <a:normAutofit/>
          </a:bodyPr>
          <a:lstStyle/>
          <a:p>
            <a:pPr marL="45720" indent="0" algn="ctr">
              <a:buNone/>
            </a:pPr>
            <a:r>
              <a:rPr lang="en-US" sz="3600" i="1" dirty="0"/>
              <a:t>Is your agency ready to get started?</a:t>
            </a:r>
          </a:p>
          <a:p>
            <a:pPr marL="45720" indent="0" algn="ctr">
              <a:buNone/>
            </a:pPr>
            <a:r>
              <a:rPr lang="en-US" sz="3600" i="1" dirty="0"/>
              <a:t>Do you have questions regarding Zero Suicide? </a:t>
            </a:r>
          </a:p>
          <a:p>
            <a:pPr marL="45720" indent="0" algn="ctr">
              <a:buNone/>
            </a:pPr>
            <a:endParaRPr lang="en-US" sz="3600" dirty="0"/>
          </a:p>
          <a:p>
            <a:pPr marL="45720" indent="0" algn="ctr">
              <a:buNone/>
            </a:pPr>
            <a:r>
              <a:rPr lang="en-US" sz="3600" b="1" dirty="0"/>
              <a:t>Great!</a:t>
            </a:r>
          </a:p>
          <a:p>
            <a:pPr marL="45720" indent="0" algn="ctr">
              <a:buNone/>
            </a:pPr>
            <a:r>
              <a:rPr lang="en-US" sz="3200" dirty="0"/>
              <a:t>Contact Jill Jeter</a:t>
            </a:r>
          </a:p>
          <a:p>
            <a:pPr marL="45720" indent="0" algn="ctr">
              <a:buNone/>
            </a:pPr>
            <a:r>
              <a:rPr lang="en-US" sz="3200" dirty="0"/>
              <a:t>Youth Suicide Prevention Coordinator </a:t>
            </a:r>
          </a:p>
          <a:p>
            <a:pPr marL="45720" indent="0" algn="ctr">
              <a:buNone/>
            </a:pPr>
            <a:r>
              <a:rPr lang="en-US" sz="3200" dirty="0"/>
              <a:t>at Jackson County Mental Health</a:t>
            </a:r>
          </a:p>
          <a:p>
            <a:pPr marL="45720" indent="0" algn="ctr">
              <a:buNone/>
            </a:pPr>
            <a:r>
              <a:rPr lang="en-US" sz="3200" dirty="0"/>
              <a:t> </a:t>
            </a:r>
            <a:r>
              <a:rPr lang="en-US" sz="3200" dirty="0">
                <a:hlinkClick r:id="rId2"/>
              </a:rPr>
              <a:t>jeterjn@jacksoncounty.org</a:t>
            </a:r>
            <a:r>
              <a:rPr lang="en-US" sz="3200" dirty="0"/>
              <a:t> or call 541-770-7776</a:t>
            </a:r>
          </a:p>
        </p:txBody>
      </p:sp>
    </p:spTree>
    <p:extLst>
      <p:ext uri="{BB962C8B-B14F-4D97-AF65-F5344CB8AC3E}">
        <p14:creationId xmlns:p14="http://schemas.microsoft.com/office/powerpoint/2010/main" val="37857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6519" y="220133"/>
            <a:ext cx="9509760" cy="887984"/>
          </a:xfrm>
        </p:spPr>
        <p:txBody>
          <a:bodyPr/>
          <a:lstStyle/>
          <a:p>
            <a:pPr algn="ctr"/>
            <a:r>
              <a:rPr lang="en-US" dirty="0"/>
              <a:t>What is Zero Suicide?</a:t>
            </a:r>
          </a:p>
        </p:txBody>
      </p:sp>
      <p:sp>
        <p:nvSpPr>
          <p:cNvPr id="14" name="Content Placeholder 13"/>
          <p:cNvSpPr>
            <a:spLocks noGrp="1"/>
          </p:cNvSpPr>
          <p:nvPr>
            <p:ph idx="1"/>
          </p:nvPr>
        </p:nvSpPr>
        <p:spPr>
          <a:xfrm>
            <a:off x="0" y="1751584"/>
            <a:ext cx="11717867" cy="4920149"/>
          </a:xfrm>
        </p:spPr>
        <p:txBody>
          <a:bodyPr>
            <a:normAutofit/>
          </a:bodyPr>
          <a:lstStyle/>
          <a:p>
            <a:r>
              <a:rPr lang="en-US" sz="2500" dirty="0"/>
              <a:t>Zero suicide is a key concept of the </a:t>
            </a:r>
            <a:r>
              <a:rPr lang="en-US" sz="2500" u="sng" dirty="0"/>
              <a:t>2012 National Strategy for Suicide Prevention</a:t>
            </a:r>
            <a:r>
              <a:rPr lang="en-US" sz="2500" dirty="0"/>
              <a:t>, a priority of the National Action Alliance for Suicide Prevention, a promoted project through SPRC, and supported by the Substance Abuse and Mental Health Services Administration (SAMHSA)</a:t>
            </a:r>
          </a:p>
          <a:p>
            <a:r>
              <a:rPr lang="en-US" sz="2500" dirty="0"/>
              <a:t>Zero Suicide is a foundational belief that suicide deaths for individuals under care within health and behavioral health care systems are preventable. </a:t>
            </a:r>
          </a:p>
          <a:p>
            <a:r>
              <a:rPr lang="en-US" sz="2500" dirty="0"/>
              <a:t>Within health care systems</a:t>
            </a:r>
            <a:r>
              <a:rPr lang="en-US" sz="2500" i="1" dirty="0"/>
              <a:t>, the Zero Suicide approach represents a commitment to</a:t>
            </a:r>
            <a:r>
              <a:rPr lang="en-US" sz="2500" dirty="0"/>
              <a:t>: </a:t>
            </a:r>
          </a:p>
          <a:p>
            <a:pPr marL="45720" indent="0">
              <a:buNone/>
            </a:pPr>
            <a:r>
              <a:rPr lang="en-US" sz="2500" dirty="0"/>
              <a:t>	-To patient safety, the most fundamental responsibility of health care</a:t>
            </a:r>
          </a:p>
          <a:p>
            <a:pPr marL="45720" indent="0">
              <a:buNone/>
            </a:pPr>
            <a:r>
              <a:rPr lang="en-US" sz="2500" dirty="0"/>
              <a:t>	-To the safety and support of clinical staff, who do the demanding work of   	  	  treating and supporting suicidal patients</a:t>
            </a: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18533"/>
            <a:ext cx="11836400" cy="1582251"/>
          </a:xfrm>
        </p:spPr>
        <p:txBody>
          <a:bodyPr>
            <a:normAutofit fontScale="90000"/>
          </a:bodyPr>
          <a:lstStyle/>
          <a:p>
            <a:pPr algn="ctr"/>
            <a:r>
              <a:rPr lang="en-US" dirty="0"/>
              <a:t>2012 National Strategy for Suicide Prevention:</a:t>
            </a:r>
            <a:br>
              <a:rPr lang="en-US" dirty="0"/>
            </a:br>
            <a:r>
              <a:rPr lang="en-US" sz="2700" dirty="0"/>
              <a:t>GOALS AND OBJECTIVES FOR ACTIONS</a:t>
            </a:r>
            <a:br>
              <a:rPr lang="en-US" dirty="0"/>
            </a:br>
            <a:r>
              <a:rPr lang="en-US" sz="2700" dirty="0"/>
              <a:t>a report of the U.S. Surgeon General and of the National Action Alliance for Suicide Prevention</a:t>
            </a:r>
          </a:p>
        </p:txBody>
      </p:sp>
      <p:sp>
        <p:nvSpPr>
          <p:cNvPr id="3" name="Content Placeholder 2"/>
          <p:cNvSpPr>
            <a:spLocks noGrp="1"/>
          </p:cNvSpPr>
          <p:nvPr>
            <p:ph idx="1"/>
          </p:nvPr>
        </p:nvSpPr>
        <p:spPr/>
        <p:txBody>
          <a:bodyPr>
            <a:normAutofit lnSpcReduction="10000"/>
          </a:bodyPr>
          <a:lstStyle/>
          <a:p>
            <a:r>
              <a:rPr lang="en-US" sz="2400" u="sng" dirty="0">
                <a:latin typeface="Arial Rounded MT Bold" panose="020F0704030504030204" pitchFamily="34" charset="0"/>
              </a:rPr>
              <a:t>Goal 8</a:t>
            </a:r>
            <a:r>
              <a:rPr lang="en-US" sz="2400" dirty="0">
                <a:latin typeface="Arial Rounded MT Bold" panose="020F0704030504030204" pitchFamily="34" charset="0"/>
              </a:rPr>
              <a:t>: </a:t>
            </a:r>
            <a:r>
              <a:rPr lang="en-US" sz="2400" dirty="0"/>
              <a:t>Promote suicide prevention as a core component of health   	  	        care services.</a:t>
            </a:r>
          </a:p>
          <a:p>
            <a:r>
              <a:rPr lang="en-US" sz="2400" u="sng" dirty="0">
                <a:latin typeface="Arial Rounded MT Bold" panose="020F0704030504030204" pitchFamily="34" charset="0"/>
              </a:rPr>
              <a:t>Goal 9</a:t>
            </a:r>
            <a:r>
              <a:rPr lang="en-US" sz="2400" dirty="0">
                <a:latin typeface="Arial Rounded MT Bold" panose="020F0704030504030204" pitchFamily="34" charset="0"/>
              </a:rPr>
              <a:t>:</a:t>
            </a:r>
            <a:r>
              <a:rPr lang="en-US" sz="2400" dirty="0"/>
              <a:t> Promote and implement effective clinical and professional 	   	       practices for assessing and treating those at risk for suicidal 	   	       attempts and behaviors</a:t>
            </a:r>
          </a:p>
          <a:p>
            <a:endParaRPr lang="en-US" dirty="0"/>
          </a:p>
          <a:p>
            <a:pPr marL="45720" indent="0">
              <a:buNone/>
            </a:pPr>
            <a:r>
              <a:rPr lang="en-US" sz="2400" b="1" dirty="0"/>
              <a:t>Garrett Lee Smith Youth Suicide Prevention Grant Goals:</a:t>
            </a:r>
          </a:p>
          <a:p>
            <a:r>
              <a:rPr lang="en-US" sz="2400" u="sng" dirty="0">
                <a:latin typeface="Arial Rounded MT Bold" panose="020F0704030504030204" pitchFamily="34" charset="0"/>
              </a:rPr>
              <a:t>Goal 6</a:t>
            </a:r>
            <a:r>
              <a:rPr lang="en-US" sz="2400" dirty="0">
                <a:latin typeface="Arial Rounded MT Bold" panose="020F0704030504030204" pitchFamily="34" charset="0"/>
              </a:rPr>
              <a:t>: </a:t>
            </a:r>
            <a:r>
              <a:rPr lang="en-US" sz="2400" dirty="0"/>
              <a:t>Comprehensively implement sections of the 2012 National 	  	        Strategy for Suicide Prevention to reduce rates of suicidal 	 	        ideation, attempts, and deaths in local communities</a:t>
            </a:r>
          </a:p>
        </p:txBody>
      </p:sp>
    </p:spTree>
    <p:extLst>
      <p:ext uri="{BB962C8B-B14F-4D97-AF65-F5344CB8AC3E}">
        <p14:creationId xmlns:p14="http://schemas.microsoft.com/office/powerpoint/2010/main" val="241800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97612"/>
            <a:ext cx="11480800" cy="1233424"/>
          </a:xfrm>
        </p:spPr>
        <p:txBody>
          <a:bodyPr>
            <a:normAutofit/>
          </a:bodyPr>
          <a:lstStyle/>
          <a:p>
            <a:pPr algn="ctr"/>
            <a:r>
              <a:rPr lang="en-US" sz="4000" dirty="0">
                <a:latin typeface="Baskerville Old Face" panose="02020602080505020303" pitchFamily="18" charset="0"/>
                <a:cs typeface="Aharoni" panose="02010803020104030203" pitchFamily="2" charset="-79"/>
              </a:rPr>
              <a:t>7</a:t>
            </a:r>
            <a:r>
              <a:rPr lang="en-US" sz="4000" dirty="0"/>
              <a:t> Essential Elements of Suicide Care </a:t>
            </a:r>
            <a:br>
              <a:rPr lang="en-US" dirty="0"/>
            </a:br>
            <a:r>
              <a:rPr lang="en-US" sz="2700" dirty="0"/>
              <a:t>(as identified by the Action Alliance’s Clinical Care and Intervention Task Force)</a:t>
            </a:r>
          </a:p>
        </p:txBody>
      </p:sp>
      <p:sp>
        <p:nvSpPr>
          <p:cNvPr id="3" name="Content Placeholder 2"/>
          <p:cNvSpPr>
            <a:spLocks noGrp="1"/>
          </p:cNvSpPr>
          <p:nvPr>
            <p:ph idx="1"/>
          </p:nvPr>
        </p:nvSpPr>
        <p:spPr>
          <a:xfrm>
            <a:off x="321733" y="575733"/>
            <a:ext cx="11650133" cy="6269567"/>
          </a:xfrm>
        </p:spPr>
        <p:txBody>
          <a:bodyPr>
            <a:noAutofit/>
          </a:bodyPr>
          <a:lstStyle/>
          <a:p>
            <a:pPr marL="45720" indent="0">
              <a:buNone/>
            </a:pPr>
            <a:endParaRPr lang="en-US" sz="2600" b="1" dirty="0">
              <a:solidFill>
                <a:srgbClr val="FF6600"/>
              </a:solidFill>
            </a:endParaRPr>
          </a:p>
          <a:p>
            <a:pPr marL="45720" indent="0">
              <a:buNone/>
            </a:pPr>
            <a:r>
              <a:rPr lang="en-US" sz="2600" b="1" u="sng" dirty="0">
                <a:solidFill>
                  <a:srgbClr val="FF6600"/>
                </a:solidFill>
              </a:rPr>
              <a:t>LEAD</a:t>
            </a:r>
            <a:r>
              <a:rPr lang="en-US" sz="2600" dirty="0">
                <a:solidFill>
                  <a:srgbClr val="FF6600"/>
                </a:solidFill>
              </a:rPr>
              <a:t>: </a:t>
            </a:r>
            <a:r>
              <a:rPr lang="en-US" sz="2400" dirty="0">
                <a:solidFill>
                  <a:srgbClr val="FF6600"/>
                </a:solidFill>
              </a:rPr>
              <a:t>Create a leadership-driven, safety-oriented culture committed to dramatically 	 	  reducing suicide among people under care.</a:t>
            </a:r>
          </a:p>
          <a:p>
            <a:pPr marL="45720" indent="0">
              <a:buNone/>
            </a:pPr>
            <a:r>
              <a:rPr lang="en-US" sz="2600" b="1" u="sng" dirty="0">
                <a:solidFill>
                  <a:schemeClr val="accent3">
                    <a:lumMod val="75000"/>
                  </a:schemeClr>
                </a:solidFill>
              </a:rPr>
              <a:t>TRAIN</a:t>
            </a:r>
            <a:r>
              <a:rPr lang="en-US" sz="2600" b="1" dirty="0">
                <a:solidFill>
                  <a:schemeClr val="accent3">
                    <a:lumMod val="75000"/>
                  </a:schemeClr>
                </a:solidFill>
              </a:rPr>
              <a:t>: </a:t>
            </a:r>
            <a:r>
              <a:rPr lang="en-US" sz="2400" dirty="0">
                <a:solidFill>
                  <a:schemeClr val="accent3">
                    <a:lumMod val="75000"/>
                  </a:schemeClr>
                </a:solidFill>
              </a:rPr>
              <a:t>Develop a competent, confident, and caring workforce.</a:t>
            </a:r>
          </a:p>
          <a:p>
            <a:pPr marL="45720" indent="0">
              <a:buNone/>
            </a:pPr>
            <a:r>
              <a:rPr lang="en-US" sz="2600" b="1" u="sng" dirty="0">
                <a:solidFill>
                  <a:schemeClr val="accent4">
                    <a:lumMod val="75000"/>
                  </a:schemeClr>
                </a:solidFill>
              </a:rPr>
              <a:t>IDENTIFY</a:t>
            </a:r>
            <a:r>
              <a:rPr lang="en-US" sz="2600" b="1" dirty="0">
                <a:solidFill>
                  <a:schemeClr val="accent4">
                    <a:lumMod val="75000"/>
                  </a:schemeClr>
                </a:solidFill>
              </a:rPr>
              <a:t>: </a:t>
            </a:r>
            <a:r>
              <a:rPr lang="en-US" sz="2400" dirty="0">
                <a:solidFill>
                  <a:schemeClr val="accent4">
                    <a:lumMod val="75000"/>
                  </a:schemeClr>
                </a:solidFill>
              </a:rPr>
              <a:t>Systematically identify and assess suicide risk among people receiving care 	   </a:t>
            </a:r>
          </a:p>
          <a:p>
            <a:pPr marL="45720" indent="0">
              <a:buNone/>
            </a:pPr>
            <a:r>
              <a:rPr lang="en-US" sz="2600" b="1" u="sng" dirty="0">
                <a:solidFill>
                  <a:schemeClr val="accent1">
                    <a:lumMod val="50000"/>
                  </a:schemeClr>
                </a:solidFill>
              </a:rPr>
              <a:t>ENGAGE</a:t>
            </a:r>
            <a:r>
              <a:rPr lang="en-US" sz="2600" b="1" dirty="0">
                <a:solidFill>
                  <a:schemeClr val="accent1">
                    <a:lumMod val="50000"/>
                  </a:schemeClr>
                </a:solidFill>
              </a:rPr>
              <a:t>: </a:t>
            </a:r>
            <a:r>
              <a:rPr lang="en-US" sz="2400" dirty="0">
                <a:solidFill>
                  <a:schemeClr val="accent1">
                    <a:lumMod val="50000"/>
                  </a:schemeClr>
                </a:solidFill>
              </a:rPr>
              <a:t>Ensure every person has a suicide care management plan or pathway to care that meets the client’s needs. This includes safety planning and lethal means restriction.</a:t>
            </a:r>
          </a:p>
          <a:p>
            <a:pPr marL="45720" indent="0">
              <a:buNone/>
            </a:pPr>
            <a:r>
              <a:rPr lang="en-US" sz="2600" b="1" u="sng" dirty="0">
                <a:solidFill>
                  <a:srgbClr val="00B0F0"/>
                </a:solidFill>
              </a:rPr>
              <a:t>TREAT</a:t>
            </a:r>
            <a:r>
              <a:rPr lang="en-US" sz="2600" b="1" dirty="0">
                <a:solidFill>
                  <a:srgbClr val="00B0F0"/>
                </a:solidFill>
              </a:rPr>
              <a:t>: </a:t>
            </a:r>
            <a:r>
              <a:rPr lang="en-US" sz="2400" dirty="0">
                <a:solidFill>
                  <a:srgbClr val="00B0F0"/>
                </a:solidFill>
              </a:rPr>
              <a:t>Use effective, evidence-based treatments that directly target suicidality.</a:t>
            </a:r>
          </a:p>
          <a:p>
            <a:pPr marL="45720" indent="0">
              <a:buNone/>
            </a:pPr>
            <a:r>
              <a:rPr lang="en-US" sz="2600" b="1" u="sng" dirty="0">
                <a:solidFill>
                  <a:srgbClr val="FFC000"/>
                </a:solidFill>
              </a:rPr>
              <a:t>TRANSITION</a:t>
            </a:r>
            <a:r>
              <a:rPr lang="en-US" sz="2600" b="1" dirty="0">
                <a:solidFill>
                  <a:srgbClr val="FFC000"/>
                </a:solidFill>
              </a:rPr>
              <a:t>: </a:t>
            </a:r>
            <a:r>
              <a:rPr lang="en-US" sz="2400" dirty="0">
                <a:solidFill>
                  <a:srgbClr val="FFC000"/>
                </a:solidFill>
              </a:rPr>
              <a:t>Provide continued contact and support, especially after acute care.</a:t>
            </a:r>
          </a:p>
          <a:p>
            <a:pPr marL="45720" indent="0">
              <a:buNone/>
            </a:pPr>
            <a:r>
              <a:rPr lang="en-US" sz="2600" b="1" u="sng" dirty="0">
                <a:solidFill>
                  <a:schemeClr val="accent6"/>
                </a:solidFill>
              </a:rPr>
              <a:t>IMPROVE</a:t>
            </a:r>
            <a:r>
              <a:rPr lang="en-US" sz="2600" b="1" dirty="0">
                <a:solidFill>
                  <a:schemeClr val="accent6"/>
                </a:solidFill>
              </a:rPr>
              <a:t>: </a:t>
            </a:r>
            <a:r>
              <a:rPr lang="en-US" sz="2400" dirty="0">
                <a:solidFill>
                  <a:schemeClr val="accent6"/>
                </a:solidFill>
              </a:rPr>
              <a:t>Apply a data-driven quality improvement approach to inform system 	          changes that will lead to improved patient outcomes and better care for those at risk.</a:t>
            </a:r>
          </a:p>
        </p:txBody>
      </p:sp>
    </p:spTree>
    <p:extLst>
      <p:ext uri="{BB962C8B-B14F-4D97-AF65-F5344CB8AC3E}">
        <p14:creationId xmlns:p14="http://schemas.microsoft.com/office/powerpoint/2010/main" val="1047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55598"/>
            <a:ext cx="9509760" cy="718651"/>
          </a:xfrm>
        </p:spPr>
        <p:txBody>
          <a:bodyPr/>
          <a:lstStyle/>
          <a:p>
            <a:pPr algn="ctr"/>
            <a:r>
              <a:rPr lang="en-US" dirty="0"/>
              <a:t>How do we </a:t>
            </a:r>
            <a:r>
              <a:rPr lang="en-US" dirty="0">
                <a:solidFill>
                  <a:srgbClr val="FF6600"/>
                </a:solidFill>
              </a:rPr>
              <a:t>Lead</a:t>
            </a:r>
            <a:r>
              <a:rPr lang="en-US" dirty="0"/>
              <a:t> and </a:t>
            </a:r>
            <a:r>
              <a:rPr lang="en-US" dirty="0">
                <a:solidFill>
                  <a:schemeClr val="accent3">
                    <a:lumMod val="75000"/>
                  </a:schemeClr>
                </a:solidFill>
              </a:rPr>
              <a:t>Train</a:t>
            </a:r>
            <a:r>
              <a:rPr lang="en-US" dirty="0"/>
              <a:t>?</a:t>
            </a:r>
          </a:p>
        </p:txBody>
      </p:sp>
      <p:sp>
        <p:nvSpPr>
          <p:cNvPr id="3" name="Content Placeholder 2"/>
          <p:cNvSpPr>
            <a:spLocks noGrp="1"/>
          </p:cNvSpPr>
          <p:nvPr>
            <p:ph sz="half" idx="1"/>
          </p:nvPr>
        </p:nvSpPr>
        <p:spPr>
          <a:xfrm>
            <a:off x="541867" y="1074249"/>
            <a:ext cx="5371253" cy="5360418"/>
          </a:xfrm>
        </p:spPr>
        <p:txBody>
          <a:bodyPr>
            <a:normAutofit lnSpcReduction="10000"/>
          </a:bodyPr>
          <a:lstStyle/>
          <a:p>
            <a:pPr marL="45720" indent="0" algn="ctr">
              <a:buNone/>
            </a:pPr>
            <a:r>
              <a:rPr lang="en-US" sz="2400" b="1" dirty="0">
                <a:solidFill>
                  <a:srgbClr val="FF6600"/>
                </a:solidFill>
              </a:rPr>
              <a:t>LEAD</a:t>
            </a:r>
          </a:p>
          <a:p>
            <a:r>
              <a:rPr lang="en-US" sz="2400" b="1" dirty="0">
                <a:solidFill>
                  <a:srgbClr val="FF6600"/>
                </a:solidFill>
              </a:rPr>
              <a:t>Engage Leadership, CEO’s, decision makers, funders, and supporting committees within agencies willing to support Zero Suicide</a:t>
            </a:r>
          </a:p>
          <a:p>
            <a:r>
              <a:rPr lang="en-US" sz="2400" b="1" dirty="0">
                <a:solidFill>
                  <a:srgbClr val="FF6600"/>
                </a:solidFill>
              </a:rPr>
              <a:t>Review safety standards of each organizations to see how zero suicide could fit in to an organization</a:t>
            </a:r>
          </a:p>
          <a:p>
            <a:r>
              <a:rPr lang="en-US" sz="2400" b="1" dirty="0">
                <a:solidFill>
                  <a:srgbClr val="FF6600"/>
                </a:solidFill>
              </a:rPr>
              <a:t>Include suicide attempts and loss survivors in leadership and planning roles</a:t>
            </a:r>
          </a:p>
          <a:p>
            <a:r>
              <a:rPr lang="en-US" sz="2400" b="1" dirty="0">
                <a:solidFill>
                  <a:srgbClr val="FF6600"/>
                </a:solidFill>
              </a:rPr>
              <a:t>Find a “champion” at each organization to help promote and implement</a:t>
            </a:r>
          </a:p>
        </p:txBody>
      </p:sp>
      <p:sp>
        <p:nvSpPr>
          <p:cNvPr id="4" name="Content Placeholder 3"/>
          <p:cNvSpPr>
            <a:spLocks noGrp="1"/>
          </p:cNvSpPr>
          <p:nvPr>
            <p:ph sz="half" idx="2"/>
          </p:nvPr>
        </p:nvSpPr>
        <p:spPr>
          <a:xfrm>
            <a:off x="6079067" y="1074249"/>
            <a:ext cx="4910666" cy="5106418"/>
          </a:xfrm>
        </p:spPr>
        <p:txBody>
          <a:bodyPr>
            <a:noAutofit/>
          </a:bodyPr>
          <a:lstStyle/>
          <a:p>
            <a:pPr marL="45720" indent="0" algn="ctr">
              <a:buNone/>
            </a:pPr>
            <a:r>
              <a:rPr lang="en-US" sz="2800" dirty="0">
                <a:solidFill>
                  <a:schemeClr val="accent3">
                    <a:lumMod val="75000"/>
                  </a:schemeClr>
                </a:solidFill>
              </a:rPr>
              <a:t>Train</a:t>
            </a:r>
          </a:p>
          <a:p>
            <a:r>
              <a:rPr lang="en-US" sz="2400" b="1" dirty="0">
                <a:solidFill>
                  <a:schemeClr val="accent3">
                    <a:lumMod val="75000"/>
                  </a:schemeClr>
                </a:solidFill>
              </a:rPr>
              <a:t>Promote, implement, host, and assist in organization of best practice trainings with organizations willing to adopt Zero Suicide</a:t>
            </a:r>
          </a:p>
          <a:p>
            <a:pPr marL="45720" indent="0">
              <a:buNone/>
            </a:pPr>
            <a:endParaRPr lang="en-US" dirty="0">
              <a:solidFill>
                <a:schemeClr val="accent3">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323" y="5056640"/>
            <a:ext cx="2209800" cy="5671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323" y="3600148"/>
            <a:ext cx="1792027" cy="9655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7379" y="4475953"/>
            <a:ext cx="1162155" cy="1804588"/>
          </a:xfrm>
          <a:prstGeom prst="rect">
            <a:avLst/>
          </a:prstGeom>
        </p:spPr>
      </p:pic>
      <p:sp>
        <p:nvSpPr>
          <p:cNvPr id="5" name="TextBox 4"/>
          <p:cNvSpPr txBox="1"/>
          <p:nvPr/>
        </p:nvSpPr>
        <p:spPr>
          <a:xfrm>
            <a:off x="6565226" y="5734083"/>
            <a:ext cx="1918467" cy="646331"/>
          </a:xfrm>
          <a:prstGeom prst="rect">
            <a:avLst/>
          </a:prstGeom>
          <a:noFill/>
        </p:spPr>
        <p:txBody>
          <a:bodyPr wrap="square" rtlCol="0">
            <a:spAutoFit/>
          </a:bodyPr>
          <a:lstStyle/>
          <a:p>
            <a:r>
              <a:rPr lang="en-US" sz="3600" b="1" dirty="0">
                <a:solidFill>
                  <a:schemeClr val="accent3">
                    <a:lumMod val="75000"/>
                  </a:schemeClr>
                </a:solidFill>
              </a:rPr>
              <a:t>C.A.L.M</a:t>
            </a:r>
            <a:r>
              <a:rPr lang="en-US" sz="2400" dirty="0"/>
              <a:t>.</a:t>
            </a:r>
          </a:p>
        </p:txBody>
      </p:sp>
      <p:sp>
        <p:nvSpPr>
          <p:cNvPr id="11" name="TextBox 10"/>
          <p:cNvSpPr txBox="1"/>
          <p:nvPr/>
        </p:nvSpPr>
        <p:spPr>
          <a:xfrm>
            <a:off x="8961139" y="3597735"/>
            <a:ext cx="1435583" cy="646331"/>
          </a:xfrm>
          <a:prstGeom prst="rect">
            <a:avLst/>
          </a:prstGeom>
          <a:noFill/>
        </p:spPr>
        <p:txBody>
          <a:bodyPr wrap="square" rtlCol="0">
            <a:spAutoFit/>
          </a:bodyPr>
          <a:lstStyle/>
          <a:p>
            <a:r>
              <a:rPr lang="en-US" sz="3600" b="1" dirty="0">
                <a:solidFill>
                  <a:schemeClr val="accent1">
                    <a:lumMod val="50000"/>
                  </a:schemeClr>
                </a:solidFill>
              </a:rPr>
              <a:t>AMSR</a:t>
            </a:r>
          </a:p>
        </p:txBody>
      </p:sp>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143000"/>
            <a:ext cx="9144000" cy="838200"/>
          </a:xfrm>
        </p:spPr>
        <p:txBody>
          <a:bodyPr/>
          <a:lstStyle/>
          <a:p>
            <a:r>
              <a:rPr lang="en-US" dirty="0"/>
              <a:t>How do we </a:t>
            </a:r>
            <a:r>
              <a:rPr lang="en-US" dirty="0">
                <a:solidFill>
                  <a:srgbClr val="7030A0"/>
                </a:solidFill>
              </a:rPr>
              <a:t>Identify</a:t>
            </a:r>
            <a:r>
              <a:rPr lang="en-US" dirty="0"/>
              <a:t> and </a:t>
            </a:r>
            <a:r>
              <a:rPr lang="en-US" dirty="0">
                <a:solidFill>
                  <a:schemeClr val="accent1">
                    <a:lumMod val="50000"/>
                  </a:schemeClr>
                </a:solidFill>
              </a:rPr>
              <a:t>Engage</a:t>
            </a:r>
            <a:r>
              <a:rPr lang="en-US" dirty="0"/>
              <a:t>?</a:t>
            </a:r>
          </a:p>
        </p:txBody>
      </p:sp>
      <p:sp>
        <p:nvSpPr>
          <p:cNvPr id="5" name="Text Placeholder 4"/>
          <p:cNvSpPr>
            <a:spLocks noGrp="1"/>
          </p:cNvSpPr>
          <p:nvPr>
            <p:ph type="body" idx="1"/>
          </p:nvPr>
        </p:nvSpPr>
        <p:spPr>
          <a:xfrm>
            <a:off x="440267" y="2336800"/>
            <a:ext cx="11226799" cy="3894667"/>
          </a:xfrm>
        </p:spPr>
        <p:txBody>
          <a:bodyPr>
            <a:normAutofit/>
          </a:bodyPr>
          <a:lstStyle/>
          <a:p>
            <a:pPr algn="l"/>
            <a:r>
              <a:rPr lang="en-US" sz="2800" b="1" i="1" dirty="0">
                <a:solidFill>
                  <a:srgbClr val="7030A0"/>
                </a:solidFill>
              </a:rPr>
              <a:t>Identification</a:t>
            </a:r>
            <a:r>
              <a:rPr lang="en-US" sz="2800" dirty="0"/>
              <a:t> happens when an agency is able to systemically identify and assess suicide risk among people receiving care. This includes consistently using best practice screening tools to assess and manage suicide risk. </a:t>
            </a:r>
          </a:p>
          <a:p>
            <a:pPr algn="l"/>
            <a:endParaRPr lang="en-US" sz="2800" dirty="0"/>
          </a:p>
          <a:p>
            <a:pPr algn="l"/>
            <a:endParaRPr lang="en-US" sz="2800" dirty="0"/>
          </a:p>
          <a:p>
            <a:pPr algn="l"/>
            <a:r>
              <a:rPr lang="en-US" sz="2800" b="1" i="1" dirty="0">
                <a:solidFill>
                  <a:schemeClr val="accent1">
                    <a:lumMod val="50000"/>
                  </a:schemeClr>
                </a:solidFill>
              </a:rPr>
              <a:t>Engagement</a:t>
            </a:r>
            <a:r>
              <a:rPr lang="en-US" sz="2800" dirty="0"/>
              <a:t> happens when an agency is willing to ensure that every client has a suicide care management plan or a pathway to care that is timely and adequate to meet the client’s needs. </a:t>
            </a:r>
            <a:r>
              <a:rPr lang="en-US" sz="2800" i="1" dirty="0"/>
              <a:t>This includes collaborative safety planning and restrictions to lethal means. </a:t>
            </a:r>
          </a:p>
        </p:txBody>
      </p:sp>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68" y="101599"/>
            <a:ext cx="8229600" cy="533400"/>
          </a:xfrm>
        </p:spPr>
        <p:txBody>
          <a:bodyPr>
            <a:normAutofit/>
          </a:bodyPr>
          <a:lstStyle/>
          <a:p>
            <a:pPr algn="r"/>
            <a:r>
              <a:rPr lang="en-US" sz="3200" b="1" dirty="0"/>
              <a:t>Columbia-Suicide Severity Rating Scale</a:t>
            </a:r>
          </a:p>
        </p:txBody>
      </p:sp>
      <p:graphicFrame>
        <p:nvGraphicFramePr>
          <p:cNvPr id="5" name="Table 4"/>
          <p:cNvGraphicFramePr>
            <a:graphicFrameLocks noGrp="1"/>
          </p:cNvGraphicFramePr>
          <p:nvPr>
            <p:extLst>
              <p:ext uri="{D42A27DB-BD31-4B8C-83A1-F6EECF244321}">
                <p14:modId xmlns:p14="http://schemas.microsoft.com/office/powerpoint/2010/main" val="670957652"/>
              </p:ext>
            </p:extLst>
          </p:nvPr>
        </p:nvGraphicFramePr>
        <p:xfrm>
          <a:off x="304802" y="711199"/>
          <a:ext cx="5418666" cy="5812370"/>
        </p:xfrm>
        <a:graphic>
          <a:graphicData uri="http://schemas.openxmlformats.org/drawingml/2006/table">
            <a:tbl>
              <a:tblPr>
                <a:tableStyleId>{5C22544A-7EE6-4342-B048-85BDC9FD1C3A}</a:tableStyleId>
              </a:tblPr>
              <a:tblGrid>
                <a:gridCol w="5418666">
                  <a:extLst>
                    <a:ext uri="{9D8B030D-6E8A-4147-A177-3AD203B41FA5}">
                      <a16:colId xmlns:a16="http://schemas.microsoft.com/office/drawing/2014/main" val="20000"/>
                    </a:ext>
                  </a:extLst>
                </a:gridCol>
              </a:tblGrid>
              <a:tr h="278789">
                <a:tc>
                  <a:txBody>
                    <a:bodyPr/>
                    <a:lstStyle/>
                    <a:p>
                      <a:pPr marL="228600" marR="0">
                        <a:spcBef>
                          <a:spcPts val="0"/>
                        </a:spcBef>
                        <a:spcAft>
                          <a:spcPts val="0"/>
                        </a:spcAft>
                      </a:pPr>
                      <a:r>
                        <a:rPr lang="en-US" sz="1400" dirty="0">
                          <a:effectLst/>
                        </a:rPr>
                        <a:t>SUICIDE IDEATION DEFINITIONS AND PROMPTS</a:t>
                      </a:r>
                      <a:endParaRPr lang="en-US" sz="1400" dirty="0">
                        <a:effectLst/>
                        <a:latin typeface="Times New Roman"/>
                        <a:ea typeface="Times New Roman"/>
                      </a:endParaRPr>
                    </a:p>
                  </a:txBody>
                  <a:tcPr marL="50634" marR="50634" marT="0" marB="0" anchor="ctr"/>
                </a:tc>
                <a:extLst>
                  <a:ext uri="{0D108BD9-81ED-4DB2-BD59-A6C34878D82A}">
                    <a16:rowId xmlns:a16="http://schemas.microsoft.com/office/drawing/2014/main" val="10000"/>
                  </a:ext>
                </a:extLst>
              </a:tr>
              <a:tr h="229882">
                <a:tc>
                  <a:txBody>
                    <a:bodyPr/>
                    <a:lstStyle/>
                    <a:p>
                      <a:pPr marL="165100" marR="0" indent="63500">
                        <a:spcBef>
                          <a:spcPts val="0"/>
                        </a:spcBef>
                        <a:spcAft>
                          <a:spcPts val="0"/>
                        </a:spcAft>
                      </a:pPr>
                      <a:r>
                        <a:rPr lang="en-US" sz="1400" dirty="0">
                          <a:effectLst/>
                        </a:rPr>
                        <a:t>Ask questions that are bolded and </a:t>
                      </a:r>
                      <a:r>
                        <a:rPr lang="en-US" sz="1400" u="sng" dirty="0">
                          <a:effectLst/>
                        </a:rPr>
                        <a:t>underlined</a:t>
                      </a:r>
                      <a:r>
                        <a:rPr lang="en-US" sz="1400" dirty="0">
                          <a:effectLst/>
                        </a:rPr>
                        <a:t>.  </a:t>
                      </a:r>
                      <a:endParaRPr lang="en-US" sz="1400" dirty="0">
                        <a:effectLst/>
                        <a:latin typeface="Times New Roman"/>
                        <a:ea typeface="Times New Roman"/>
                      </a:endParaRPr>
                    </a:p>
                  </a:txBody>
                  <a:tcPr marL="50634" marR="50634" marT="0" marB="0" anchor="ctr"/>
                </a:tc>
                <a:extLst>
                  <a:ext uri="{0D108BD9-81ED-4DB2-BD59-A6C34878D82A}">
                    <a16:rowId xmlns:a16="http://schemas.microsoft.com/office/drawing/2014/main" val="10001"/>
                  </a:ext>
                </a:extLst>
              </a:tr>
              <a:tr h="229882">
                <a:tc>
                  <a:txBody>
                    <a:bodyPr/>
                    <a:lstStyle/>
                    <a:p>
                      <a:pPr marL="228600" marR="0">
                        <a:spcBef>
                          <a:spcPts val="0"/>
                        </a:spcBef>
                        <a:spcAft>
                          <a:spcPts val="0"/>
                        </a:spcAft>
                      </a:pPr>
                      <a:r>
                        <a:rPr lang="en-US" sz="1400" dirty="0">
                          <a:effectLst/>
                        </a:rPr>
                        <a:t>Ask Questions 1 and 2  </a:t>
                      </a:r>
                      <a:endParaRPr lang="en-US" sz="1400" dirty="0">
                        <a:effectLst/>
                        <a:latin typeface="Times New Roman"/>
                        <a:ea typeface="Times New Roman"/>
                      </a:endParaRPr>
                    </a:p>
                  </a:txBody>
                  <a:tcPr marL="50634" marR="50634" marT="0" marB="0" anchor="ctr"/>
                </a:tc>
                <a:extLst>
                  <a:ext uri="{0D108BD9-81ED-4DB2-BD59-A6C34878D82A}">
                    <a16:rowId xmlns:a16="http://schemas.microsoft.com/office/drawing/2014/main" val="10002"/>
                  </a:ext>
                </a:extLst>
              </a:tr>
              <a:tr h="1231509">
                <a:tc>
                  <a:txBody>
                    <a:bodyPr/>
                    <a:lstStyle/>
                    <a:p>
                      <a:pPr marL="0" marR="0">
                        <a:spcBef>
                          <a:spcPts val="0"/>
                        </a:spcBef>
                        <a:spcAft>
                          <a:spcPts val="0"/>
                        </a:spcAft>
                      </a:pPr>
                      <a:r>
                        <a:rPr lang="en-US" sz="1400" dirty="0">
                          <a:effectLst/>
                        </a:rPr>
                        <a:t>1)  </a:t>
                      </a:r>
                      <a:r>
                        <a:rPr lang="en-US" sz="1400" b="1" dirty="0">
                          <a:effectLst/>
                        </a:rPr>
                        <a:t>Wish to be Dead: </a:t>
                      </a:r>
                    </a:p>
                    <a:p>
                      <a:pPr marL="228600" marR="0">
                        <a:spcBef>
                          <a:spcPts val="0"/>
                        </a:spcBef>
                        <a:spcAft>
                          <a:spcPts val="600"/>
                        </a:spcAft>
                      </a:pPr>
                      <a:r>
                        <a:rPr lang="en-US" sz="1400" dirty="0">
                          <a:effectLst/>
                        </a:rPr>
                        <a:t>Person endorses thoughts about a wish to be dead or not alive anymore, or wish to fall asleep and not wake up.</a:t>
                      </a:r>
                    </a:p>
                    <a:p>
                      <a:pPr marL="347345" marR="0" indent="-118745">
                        <a:spcBef>
                          <a:spcPts val="0"/>
                        </a:spcBef>
                        <a:spcAft>
                          <a:spcPts val="600"/>
                        </a:spcAft>
                      </a:pPr>
                      <a:r>
                        <a:rPr lang="en-US" sz="1400" b="1" u="sng" dirty="0">
                          <a:effectLst/>
                        </a:rPr>
                        <a:t>Have you wished you were dead or wished you could go to sleep and not wake up? </a:t>
                      </a:r>
                      <a:endParaRPr lang="en-US" sz="1400" b="1" dirty="0">
                        <a:effectLst/>
                        <a:latin typeface="Times New Roman"/>
                        <a:ea typeface="Times New Roman"/>
                      </a:endParaRPr>
                    </a:p>
                  </a:txBody>
                  <a:tcPr marL="50634" marR="50634" marT="0" marB="0"/>
                </a:tc>
                <a:extLst>
                  <a:ext uri="{0D108BD9-81ED-4DB2-BD59-A6C34878D82A}">
                    <a16:rowId xmlns:a16="http://schemas.microsoft.com/office/drawing/2014/main" val="10003"/>
                  </a:ext>
                </a:extLst>
              </a:tr>
              <a:tr h="1231509">
                <a:tc>
                  <a:txBody>
                    <a:bodyPr/>
                    <a:lstStyle/>
                    <a:p>
                      <a:pPr marL="228600" marR="0" indent="-228600">
                        <a:spcBef>
                          <a:spcPts val="0"/>
                        </a:spcBef>
                        <a:spcAft>
                          <a:spcPts val="0"/>
                        </a:spcAft>
                      </a:pPr>
                      <a:r>
                        <a:rPr lang="en-US" sz="1400" dirty="0">
                          <a:effectLst/>
                        </a:rPr>
                        <a:t>2)  </a:t>
                      </a:r>
                      <a:r>
                        <a:rPr lang="en-US" sz="1400" b="1" dirty="0">
                          <a:effectLst/>
                        </a:rPr>
                        <a:t>Suicidal Thoughts: </a:t>
                      </a:r>
                    </a:p>
                    <a:p>
                      <a:pPr marL="228600" marR="0">
                        <a:spcBef>
                          <a:spcPts val="0"/>
                        </a:spcBef>
                        <a:spcAft>
                          <a:spcPts val="600"/>
                        </a:spcAft>
                      </a:pPr>
                      <a:r>
                        <a:rPr lang="en-US" sz="1400" dirty="0">
                          <a:effectLst/>
                        </a:rPr>
                        <a:t>General non-specific thoughts of wanting to end one’s life/commit suicide, “I’ve thought about killing myself” without general thoughts of ways to kill oneself/associated methods, intent, or plan. </a:t>
                      </a:r>
                    </a:p>
                    <a:p>
                      <a:pPr marL="347345" marR="0" indent="-118745">
                        <a:spcBef>
                          <a:spcPts val="0"/>
                        </a:spcBef>
                        <a:spcAft>
                          <a:spcPts val="600"/>
                        </a:spcAft>
                      </a:pPr>
                      <a:r>
                        <a:rPr lang="en-US" sz="1400" b="1" u="sng" dirty="0">
                          <a:effectLst/>
                        </a:rPr>
                        <a:t>Have you actually had any thoughts of killing yourself? </a:t>
                      </a:r>
                      <a:endParaRPr lang="en-US" sz="1400" b="1" dirty="0">
                        <a:effectLst/>
                        <a:latin typeface="Times New Roman"/>
                        <a:ea typeface="Times New Roman"/>
                      </a:endParaRPr>
                    </a:p>
                  </a:txBody>
                  <a:tcPr marL="50634" marR="50634" marT="0" marB="0"/>
                </a:tc>
                <a:extLst>
                  <a:ext uri="{0D108BD9-81ED-4DB2-BD59-A6C34878D82A}">
                    <a16:rowId xmlns:a16="http://schemas.microsoft.com/office/drawing/2014/main" val="10004"/>
                  </a:ext>
                </a:extLst>
              </a:tr>
              <a:tr h="459763">
                <a:tc>
                  <a:txBody>
                    <a:bodyPr/>
                    <a:lstStyle/>
                    <a:p>
                      <a:pPr marL="228600" marR="0">
                        <a:spcBef>
                          <a:spcPts val="0"/>
                        </a:spcBef>
                        <a:spcAft>
                          <a:spcPts val="0"/>
                        </a:spcAft>
                      </a:pPr>
                      <a:r>
                        <a:rPr lang="en-US" sz="1400" dirty="0">
                          <a:effectLst/>
                        </a:rPr>
                        <a:t>If YES to 2, ask questions 3, 4, 5, and 6.  If NO to 2, go directly to question 6.</a:t>
                      </a:r>
                      <a:endParaRPr lang="en-US" sz="1400" dirty="0">
                        <a:effectLst/>
                        <a:latin typeface="Times New Roman"/>
                        <a:ea typeface="Times New Roman"/>
                      </a:endParaRPr>
                    </a:p>
                  </a:txBody>
                  <a:tcPr marL="50634" marR="50634" marT="0" marB="0" anchor="ctr"/>
                </a:tc>
                <a:extLst>
                  <a:ext uri="{0D108BD9-81ED-4DB2-BD59-A6C34878D82A}">
                    <a16:rowId xmlns:a16="http://schemas.microsoft.com/office/drawing/2014/main" val="10005"/>
                  </a:ext>
                </a:extLst>
              </a:tr>
              <a:tr h="2151036">
                <a:tc>
                  <a:txBody>
                    <a:bodyPr/>
                    <a:lstStyle/>
                    <a:p>
                      <a:pPr marL="0" marR="0">
                        <a:spcBef>
                          <a:spcPts val="0"/>
                        </a:spcBef>
                        <a:spcAft>
                          <a:spcPts val="0"/>
                        </a:spcAft>
                      </a:pPr>
                      <a:r>
                        <a:rPr lang="en-US" sz="1400" dirty="0">
                          <a:effectLst/>
                        </a:rPr>
                        <a:t>3)  </a:t>
                      </a:r>
                      <a:r>
                        <a:rPr lang="en-US" sz="1400" b="1" dirty="0">
                          <a:effectLst/>
                        </a:rPr>
                        <a:t>Suicidal Thoughts with Method (without Specific Plan or Intent to Act): </a:t>
                      </a:r>
                    </a:p>
                    <a:p>
                      <a:pPr marL="228600" marR="0">
                        <a:spcBef>
                          <a:spcPts val="0"/>
                        </a:spcBef>
                        <a:spcAft>
                          <a:spcPts val="600"/>
                        </a:spcAft>
                      </a:pPr>
                      <a:r>
                        <a:rPr lang="en-US" sz="1400" dirty="0">
                          <a:effectLst/>
                        </a:rPr>
                        <a:t>Person endorses thoughts of suicide and has thought of a least one method during the assessment period. This is different than a specific plan with time, place or method details worked out. “I thought about taking an overdose but I never made a specific plan as to when where or how I would actually do it….and I would never go through with it.” </a:t>
                      </a:r>
                    </a:p>
                    <a:p>
                      <a:pPr marL="228600" marR="0">
                        <a:spcBef>
                          <a:spcPts val="0"/>
                        </a:spcBef>
                        <a:spcAft>
                          <a:spcPts val="600"/>
                        </a:spcAft>
                      </a:pPr>
                      <a:r>
                        <a:rPr lang="en-US" sz="1400" b="1" u="sng" dirty="0">
                          <a:effectLst/>
                        </a:rPr>
                        <a:t>Have you been thinking about how you might kill yourself?</a:t>
                      </a:r>
                      <a:r>
                        <a:rPr lang="en-US" sz="1400" u="sng" dirty="0">
                          <a:effectLst/>
                        </a:rPr>
                        <a:t> </a:t>
                      </a:r>
                      <a:endParaRPr lang="en-US" sz="1400" dirty="0">
                        <a:effectLst/>
                        <a:latin typeface="Times New Roman"/>
                        <a:ea typeface="Times New Roman"/>
                      </a:endParaRPr>
                    </a:p>
                  </a:txBody>
                  <a:tcPr marL="50634" marR="50634"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8466667" y="1876143"/>
            <a:ext cx="3369733" cy="4401205"/>
          </a:xfrm>
          <a:prstGeom prst="rect">
            <a:avLst/>
          </a:prstGeom>
          <a:solidFill>
            <a:schemeClr val="tx2">
              <a:lumMod val="50000"/>
            </a:schemeClr>
          </a:solidFill>
          <a:ln>
            <a:solidFill>
              <a:schemeClr val="tx2"/>
            </a:solidFill>
          </a:ln>
        </p:spPr>
        <p:txBody>
          <a:bodyPr wrap="square" rtlCol="0">
            <a:spAutoFit/>
          </a:bodyPr>
          <a:lstStyle/>
          <a:p>
            <a:r>
              <a:rPr lang="en-US" sz="1600" dirty="0">
                <a:solidFill>
                  <a:schemeClr val="bg1"/>
                </a:solidFill>
              </a:rPr>
              <a:t> </a:t>
            </a:r>
          </a:p>
          <a:p>
            <a:r>
              <a:rPr lang="en-US" sz="1600" dirty="0">
                <a:solidFill>
                  <a:schemeClr val="bg1"/>
                </a:solidFill>
              </a:rPr>
              <a:t>Some Healthcare systems have worked to automatically link the EHR to C-SSRS.</a:t>
            </a:r>
          </a:p>
          <a:p>
            <a:r>
              <a:rPr lang="en-US" sz="1600" dirty="0">
                <a:solidFill>
                  <a:schemeClr val="bg1"/>
                </a:solidFill>
              </a:rPr>
              <a:t>"It's a forced choice. You cannot sign and complete the EHR until you have also done the  C-SSRS." </a:t>
            </a:r>
          </a:p>
          <a:p>
            <a:endParaRPr lang="en-US" sz="1600" dirty="0">
              <a:solidFill>
                <a:schemeClr val="bg1"/>
              </a:solidFill>
            </a:endParaRPr>
          </a:p>
          <a:p>
            <a:r>
              <a:rPr lang="en-US" sz="1600" dirty="0">
                <a:solidFill>
                  <a:schemeClr val="bg1"/>
                </a:solidFill>
              </a:rPr>
              <a:t>The C-SSRS also is activated whenever a red flag is raised in the provision of care, such as a trauma patient talking about escalated drinking and negative thinking.</a:t>
            </a:r>
          </a:p>
          <a:p>
            <a:endParaRPr lang="en-US" sz="1600" dirty="0">
              <a:solidFill>
                <a:schemeClr val="bg1"/>
              </a:solidFill>
            </a:endParaRPr>
          </a:p>
          <a:p>
            <a:pPr algn="r"/>
            <a:r>
              <a:rPr lang="en-US" sz="1400" dirty="0">
                <a:solidFill>
                  <a:schemeClr val="bg1"/>
                </a:solidFill>
              </a:rPr>
              <a:t>Dr. McCall, Chairman of the Dept. of Psychiatry and Health Behavior at the Medical College of Georgia at Georgia Regents University</a:t>
            </a:r>
          </a:p>
        </p:txBody>
      </p:sp>
      <p:sp>
        <p:nvSpPr>
          <p:cNvPr id="3" name="Rectangle 2"/>
          <p:cNvSpPr/>
          <p:nvPr/>
        </p:nvSpPr>
        <p:spPr>
          <a:xfrm>
            <a:off x="5835748" y="2792197"/>
            <a:ext cx="2518638"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Identify</a:t>
            </a:r>
          </a:p>
        </p:txBody>
      </p:sp>
    </p:spTree>
    <p:extLst>
      <p:ext uri="{BB962C8B-B14F-4D97-AF65-F5344CB8AC3E}">
        <p14:creationId xmlns:p14="http://schemas.microsoft.com/office/powerpoint/2010/main" val="11770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133" y="0"/>
            <a:ext cx="11971867" cy="6502400"/>
          </a:xfrm>
        </p:spPr>
        <p:txBody>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254000"/>
            <a:ext cx="7391399" cy="6248400"/>
          </a:xfrm>
          <a:prstGeom prst="rect">
            <a:avLst/>
          </a:prstGeom>
        </p:spPr>
      </p:pic>
      <p:sp>
        <p:nvSpPr>
          <p:cNvPr id="2" name="TextBox 1"/>
          <p:cNvSpPr txBox="1"/>
          <p:nvPr/>
        </p:nvSpPr>
        <p:spPr>
          <a:xfrm>
            <a:off x="7755467" y="1659467"/>
            <a:ext cx="4148666" cy="3970318"/>
          </a:xfrm>
          <a:prstGeom prst="rect">
            <a:avLst/>
          </a:prstGeom>
          <a:noFill/>
        </p:spPr>
        <p:txBody>
          <a:bodyPr wrap="square" rtlCol="0">
            <a:spAutoFit/>
          </a:bodyPr>
          <a:lstStyle/>
          <a:p>
            <a:r>
              <a:rPr lang="en-US" sz="3600" dirty="0">
                <a:solidFill>
                  <a:srgbClr val="7030A0"/>
                </a:solidFill>
              </a:rPr>
              <a:t>Risk formulations such as this one, when used in a health care setting will assist staff in </a:t>
            </a:r>
            <a:r>
              <a:rPr lang="en-US" sz="3600" i="1" dirty="0">
                <a:solidFill>
                  <a:srgbClr val="7030A0"/>
                </a:solidFill>
              </a:rPr>
              <a:t>identifying</a:t>
            </a:r>
            <a:r>
              <a:rPr lang="en-US" sz="3600" dirty="0">
                <a:solidFill>
                  <a:srgbClr val="7030A0"/>
                </a:solidFill>
              </a:rPr>
              <a:t> the indicated level of risk</a:t>
            </a:r>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4529" t="14628" r="25452" b="6814"/>
          <a:stretch/>
        </p:blipFill>
        <p:spPr bwMode="auto">
          <a:xfrm>
            <a:off x="262467" y="167675"/>
            <a:ext cx="5477933" cy="647019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399866" y="1574801"/>
            <a:ext cx="3793067" cy="4893647"/>
          </a:xfrm>
          <a:prstGeom prst="rect">
            <a:avLst/>
          </a:prstGeom>
          <a:solidFill>
            <a:srgbClr val="99CCFF"/>
          </a:solidFill>
          <a:ln>
            <a:solidFill>
              <a:srgbClr val="0070C0"/>
            </a:solidFill>
          </a:ln>
        </p:spPr>
        <p:txBody>
          <a:bodyPr wrap="square" rtlCol="0">
            <a:spAutoFit/>
          </a:bodyPr>
          <a:lstStyle/>
          <a:p>
            <a:r>
              <a:rPr lang="en-US" sz="2400" dirty="0"/>
              <a:t>All patients with suicide risk </a:t>
            </a:r>
            <a:r>
              <a:rPr lang="en-US" sz="2400" i="1" dirty="0"/>
              <a:t>should</a:t>
            </a:r>
            <a:r>
              <a:rPr lang="en-US" sz="2400" dirty="0"/>
              <a:t> have a safety plan in hand when they leave care.</a:t>
            </a:r>
          </a:p>
          <a:p>
            <a:endParaRPr lang="en-US" sz="2400" dirty="0"/>
          </a:p>
          <a:p>
            <a:endParaRPr lang="en-US" sz="2400" dirty="0"/>
          </a:p>
          <a:p>
            <a:r>
              <a:rPr lang="en-US" sz="2400" dirty="0"/>
              <a:t>Safety planning is collaborative and includes: lethal means restriction, communication with family members and other caregivers, and regular review and inclusion in the plan</a:t>
            </a:r>
          </a:p>
        </p:txBody>
      </p:sp>
      <p:sp>
        <p:nvSpPr>
          <p:cNvPr id="6" name="TextBox 5"/>
          <p:cNvSpPr txBox="1"/>
          <p:nvPr/>
        </p:nvSpPr>
        <p:spPr>
          <a:xfrm>
            <a:off x="6112933" y="167675"/>
            <a:ext cx="5757334" cy="1200329"/>
          </a:xfrm>
          <a:prstGeom prst="rect">
            <a:avLst/>
          </a:prstGeom>
          <a:noFill/>
        </p:spPr>
        <p:txBody>
          <a:bodyPr wrap="square" rtlCol="0">
            <a:spAutoFit/>
          </a:bodyPr>
          <a:lstStyle/>
          <a:p>
            <a:r>
              <a:rPr lang="en-US" sz="2400" i="1" dirty="0">
                <a:solidFill>
                  <a:schemeClr val="accent1">
                    <a:lumMod val="50000"/>
                  </a:schemeClr>
                </a:solidFill>
              </a:rPr>
              <a:t>Engagement</a:t>
            </a:r>
            <a:r>
              <a:rPr lang="en-US" sz="2400" dirty="0"/>
              <a:t> happens through patient-provider collaboration on safety and treatment</a:t>
            </a:r>
          </a:p>
        </p:txBody>
      </p:sp>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4D8109F-05D6-4A26-8F7E-3EF448E61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1031</TotalTime>
  <Words>1098</Words>
  <Application>Microsoft Office PowerPoint</Application>
  <PresentationFormat>Widescreen</PresentationFormat>
  <Paragraphs>104</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Aharoni</vt:lpstr>
      <vt:lpstr>Arial</vt:lpstr>
      <vt:lpstr>Arial Rounded MT Bold</vt:lpstr>
      <vt:lpstr>Baskerville Old Face</vt:lpstr>
      <vt:lpstr>Corbel</vt:lpstr>
      <vt:lpstr>Euphemia</vt:lpstr>
      <vt:lpstr>Times New Roman</vt:lpstr>
      <vt:lpstr>Wingdings</vt:lpstr>
      <vt:lpstr>Banded Design Blue 16x9</vt:lpstr>
      <vt:lpstr>Zero Suicide Initiative</vt:lpstr>
      <vt:lpstr>What is Zero Suicide?</vt:lpstr>
      <vt:lpstr>2012 National Strategy for Suicide Prevention: GOALS AND OBJECTIVES FOR ACTIONS a report of the U.S. Surgeon General and of the National Action Alliance for Suicide Prevention</vt:lpstr>
      <vt:lpstr>7 Essential Elements of Suicide Care  (as identified by the Action Alliance’s Clinical Care and Intervention Task Force)</vt:lpstr>
      <vt:lpstr>How do we Lead and Train?</vt:lpstr>
      <vt:lpstr>How do we Identify and Engage?</vt:lpstr>
      <vt:lpstr>Columbia-Suicide Severity Rating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Jackson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Initiative</dc:title>
  <dc:creator>Jill Jeter</dc:creator>
  <cp:keywords/>
  <cp:lastModifiedBy>Keys, Susan</cp:lastModifiedBy>
  <cp:revision>26</cp:revision>
  <cp:lastPrinted>2017-01-10T22:35:28Z</cp:lastPrinted>
  <dcterms:created xsi:type="dcterms:W3CDTF">2016-12-29T23:40:50Z</dcterms:created>
  <dcterms:modified xsi:type="dcterms:W3CDTF">2017-07-07T04:30:14Z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