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b948c9cb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5b948c9cb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17e168e1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17e168e1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Resistance</a:t>
            </a:r>
            <a:r>
              <a:rPr lang="en"/>
              <a:t> from counselors</a:t>
            </a:r>
            <a:endParaRPr/>
          </a:p>
          <a:p>
            <a:pPr indent="0" lvl="0" marL="0" rtl="0" algn="l">
              <a:spcBef>
                <a:spcPts val="0"/>
              </a:spcBef>
              <a:spcAft>
                <a:spcPts val="0"/>
              </a:spcAft>
              <a:buNone/>
            </a:pPr>
            <a:r>
              <a:rPr lang="en"/>
              <a:t>Gatekeeper -know what </a:t>
            </a:r>
            <a:r>
              <a:rPr lang="en"/>
              <a:t>everyone</a:t>
            </a:r>
            <a:r>
              <a:rPr lang="en"/>
              <a:t> else is learning</a:t>
            </a:r>
            <a:endParaRPr/>
          </a:p>
          <a:p>
            <a:pPr indent="0" lvl="0" marL="0" rtl="0" algn="l">
              <a:spcBef>
                <a:spcPts val="0"/>
              </a:spcBef>
              <a:spcAft>
                <a:spcPts val="0"/>
              </a:spcAft>
              <a:buNone/>
            </a:pPr>
            <a:r>
              <a:rPr lang="en"/>
              <a:t>Common language </a:t>
            </a:r>
            <a:endParaRPr/>
          </a:p>
          <a:p>
            <a:pPr indent="0" lvl="0" marL="0" rtl="0" algn="l">
              <a:spcBef>
                <a:spcPts val="0"/>
              </a:spcBef>
              <a:spcAft>
                <a:spcPts val="0"/>
              </a:spcAft>
              <a:buNone/>
            </a:pPr>
            <a:r>
              <a:rPr lang="en"/>
              <a:t>Stand firm </a:t>
            </a:r>
            <a:endParaRPr/>
          </a:p>
          <a:p>
            <a:pPr indent="0" lvl="0" marL="0" rtl="0" algn="l">
              <a:spcBef>
                <a:spcPts val="0"/>
              </a:spcBef>
              <a:spcAft>
                <a:spcPts val="0"/>
              </a:spcAft>
              <a:buNone/>
            </a:pPr>
            <a:r>
              <a:rPr lang="en"/>
              <a:t>Parents feeling overwhelmed (wanted to take the training but couldnt make it work)</a:t>
            </a:r>
            <a:endParaRPr/>
          </a:p>
          <a:p>
            <a:pPr indent="0" lvl="0" marL="0" rtl="0" algn="l">
              <a:spcBef>
                <a:spcPts val="0"/>
              </a:spcBef>
              <a:spcAft>
                <a:spcPts val="0"/>
              </a:spcAft>
              <a:buNone/>
            </a:pPr>
            <a:r>
              <a:rPr lang="en"/>
              <a:t>Compensating for time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b948c9cb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b948c9cb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Belinda:   </a:t>
            </a:r>
            <a:r>
              <a:rPr lang="en">
                <a:solidFill>
                  <a:schemeClr val="dk1"/>
                </a:solidFill>
              </a:rPr>
              <a:t>We were awarded ARPA funding from our county which allows us to do more of this work at the </a:t>
            </a:r>
            <a:r>
              <a:rPr lang="en">
                <a:solidFill>
                  <a:schemeClr val="dk1"/>
                </a:solidFill>
              </a:rPr>
              <a:t>community</a:t>
            </a:r>
            <a:r>
              <a:rPr lang="en">
                <a:solidFill>
                  <a:schemeClr val="dk1"/>
                </a:solidFill>
              </a:rPr>
              <a:t> level. </a:t>
            </a:r>
            <a:endParaRPr>
              <a:solidFill>
                <a:schemeClr val="dk1"/>
              </a:solidFill>
            </a:endParaRPr>
          </a:p>
          <a:p>
            <a:pPr indent="0" lvl="0" marL="0" rtl="0" algn="l">
              <a:spcBef>
                <a:spcPts val="0"/>
              </a:spcBef>
              <a:spcAft>
                <a:spcPts val="0"/>
              </a:spcAft>
              <a:buNone/>
            </a:pPr>
            <a:r>
              <a:rPr lang="en" sz="1200"/>
              <a:t>Huge collaboration between prevention department and school district, along with the community college. School and  cgcc trainings for staff, looking to train students in </a:t>
            </a:r>
            <a:r>
              <a:rPr lang="en" sz="1200"/>
              <a:t>various</a:t>
            </a:r>
            <a:r>
              <a:rPr lang="en" sz="1200"/>
              <a:t> classes other local organizations such as fire districts</a:t>
            </a:r>
            <a:endParaRPr sz="1200"/>
          </a:p>
          <a:p>
            <a:pPr indent="0" lvl="0" marL="0" rtl="0" algn="l">
              <a:spcBef>
                <a:spcPts val="0"/>
              </a:spcBef>
              <a:spcAft>
                <a:spcPts val="0"/>
              </a:spcAft>
              <a:buNone/>
            </a:pPr>
            <a:r>
              <a:rPr lang="en" sz="1200"/>
              <a:t>We are offering trainings for parent groups and community members in hopes that we all will have a common language when discussing suicide prevention. For example, QPR changes the language from saying “committed suicide” to “died by suicide” to help destigmatize mental health illnesses. </a:t>
            </a:r>
            <a:endParaRPr sz="1200"/>
          </a:p>
          <a:p>
            <a:pPr indent="0" lvl="0" marL="0" rtl="0" algn="l">
              <a:spcBef>
                <a:spcPts val="0"/>
              </a:spcBef>
              <a:spcAft>
                <a:spcPts val="0"/>
              </a:spcAft>
              <a:buNone/>
            </a:pPr>
            <a:r>
              <a:rPr lang="en" sz="1200"/>
              <a:t>Going forward we will be offering MHFA trainings. These trainings go into more detail on different types of mental health illnesses and how to recognize them than QPR does. </a:t>
            </a:r>
            <a:endParaRPr sz="12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b948c9c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b948c9c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Suicide risk is greater in survivors of suicide loss.We know that </a:t>
            </a:r>
            <a:r>
              <a:rPr lang="en">
                <a:solidFill>
                  <a:schemeClr val="dk1"/>
                </a:solidFill>
              </a:rPr>
              <a:t>w</a:t>
            </a:r>
            <a:r>
              <a:rPr lang="en">
                <a:solidFill>
                  <a:schemeClr val="dk1"/>
                </a:solidFill>
              </a:rPr>
              <a:t>hen a parent dies by suicide</a:t>
            </a:r>
            <a:r>
              <a:rPr lang="en"/>
              <a:t> their child is 4x more likely to die by suicide. In 2019, we,  the HRC Prevention Dept.  held our annual international survivors of suicide loss support day.  This is always held the Saturday prior to Thanksgiving.  This event is an opportunity for survivors of suicide loss to come together to find connection, understanding, and hope through their shared experience. Approximately a dozen people gathered and at the end of the event decided that we wanted more. Our Survivors of Suicide Loss Support group came out of this.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b948c9c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b948c9c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Belinda: </a:t>
            </a:r>
            <a:endParaRPr/>
          </a:p>
          <a:p>
            <a:pPr indent="0" lvl="0" marL="0" rtl="0" algn="l">
              <a:spcBef>
                <a:spcPts val="0"/>
              </a:spcBef>
              <a:spcAft>
                <a:spcPts val="0"/>
              </a:spcAft>
              <a:buNone/>
            </a:pPr>
            <a:r>
              <a:rPr lang="en"/>
              <a:t>Our </a:t>
            </a:r>
            <a:r>
              <a:rPr lang="en"/>
              <a:t>principles</a:t>
            </a:r>
            <a:r>
              <a:rPr lang="en"/>
              <a:t> are to aim for better coping skills, strength in shared experiences, reject stigma, don’t judge, forgive ourselves and reject quilt, embrace humor, expect a better future in a realistic way, never give up hope. </a:t>
            </a:r>
            <a:endParaRPr/>
          </a:p>
          <a:p>
            <a:pPr indent="0" lvl="0" marL="0" rtl="0" algn="l">
              <a:spcBef>
                <a:spcPts val="0"/>
              </a:spcBef>
              <a:spcAft>
                <a:spcPts val="0"/>
              </a:spcAft>
              <a:buNone/>
            </a:pPr>
            <a:r>
              <a:rPr lang="en"/>
              <a:t>Check in</a:t>
            </a:r>
            <a:endParaRPr/>
          </a:p>
          <a:p>
            <a:pPr indent="0" lvl="0" marL="0" rtl="0" algn="l">
              <a:spcBef>
                <a:spcPts val="0"/>
              </a:spcBef>
              <a:spcAft>
                <a:spcPts val="0"/>
              </a:spcAft>
              <a:buNone/>
            </a:pPr>
            <a:r>
              <a:rPr lang="en"/>
              <a:t>Discussion </a:t>
            </a:r>
            <a:endParaRPr/>
          </a:p>
          <a:p>
            <a:pPr indent="0" lvl="0" marL="0" rtl="0" algn="l">
              <a:spcBef>
                <a:spcPts val="0"/>
              </a:spcBef>
              <a:spcAft>
                <a:spcPts val="0"/>
              </a:spcAft>
              <a:buNone/>
            </a:pPr>
            <a:r>
              <a:rPr lang="en"/>
              <a:t>Optimistic closing such as “what are you looking forward to in the next month?”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b948c9cb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b948c9cb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 link to video: </a:t>
            </a:r>
            <a:r>
              <a:rPr lang="en"/>
              <a:t>https://youtu.be/8Z2odJG0KOg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5b948c9c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5b948c9c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Suicide Prevention Week we put up 50 signs throughout the county in strategic places such as schools, intersections, Walmart, the Port etc. Also submitted article to the regional newspaper. </a:t>
            </a:r>
            <a:endParaRPr/>
          </a:p>
          <a:p>
            <a:pPr indent="0" lvl="0" marL="0" rtl="0" algn="l">
              <a:spcBef>
                <a:spcPts val="0"/>
              </a:spcBef>
              <a:spcAft>
                <a:spcPts val="0"/>
              </a:spcAft>
              <a:buNone/>
            </a:pPr>
            <a:r>
              <a:rPr lang="en"/>
              <a:t>Have handed out smaller cards with similar messaging at community events along with our flyers.  </a:t>
            </a:r>
            <a:endParaRPr/>
          </a:p>
          <a:p>
            <a:pPr indent="0" lvl="0" marL="0" rtl="0" algn="l">
              <a:spcBef>
                <a:spcPts val="0"/>
              </a:spcBef>
              <a:spcAft>
                <a:spcPts val="0"/>
              </a:spcAft>
              <a:buNone/>
            </a:pPr>
            <a:r>
              <a:rPr lang="en"/>
              <a:t>We will put these up again in November to promote the International Survivors of Suicide Loss Support day, November 19th </a:t>
            </a:r>
            <a:endParaRPr/>
          </a:p>
          <a:p>
            <a:pPr indent="0" lvl="0" marL="0" rtl="0" algn="l">
              <a:spcBef>
                <a:spcPts val="0"/>
              </a:spcBef>
              <a:spcAft>
                <a:spcPts val="0"/>
              </a:spcAft>
              <a:buNone/>
            </a:pPr>
            <a:r>
              <a:rPr lang="en"/>
              <a:t>A</a:t>
            </a:r>
            <a:r>
              <a:rPr lang="en"/>
              <a:t>ll of these things are to continue to promote suicide prevention awareness and to help destigmize mental health illnesses.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dc64f9d9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dc64f9d9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cf7d8b91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cf7d8b91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5dc64f9d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5dc64f9d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Belinda in the snowball activity we saw that many people have been effected by suicide in some way and therefore our objectives are to highlight how schools and the community can work together to promote suicide prevention.  We will also want to call out some of the barriers that we had to overcome.  </a:t>
            </a:r>
            <a:endParaRPr/>
          </a:p>
          <a:p>
            <a:pPr indent="0" lvl="0" marL="0" rtl="0" algn="l">
              <a:spcBef>
                <a:spcPts val="0"/>
              </a:spcBef>
              <a:spcAft>
                <a:spcPts val="0"/>
              </a:spcAft>
              <a:buNone/>
            </a:pPr>
            <a:r>
              <a:rPr lang="en"/>
              <a:t>Our goal has been to insure that all school district staff (from maintenance to cooks to bus drivers to teachers and </a:t>
            </a:r>
            <a:r>
              <a:rPr lang="en"/>
              <a:t>administrators</a:t>
            </a:r>
            <a:r>
              <a:rPr lang="en"/>
              <a:t>), students, parents and community members have the opportunity to take a QPR training.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dc7a9560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dc7a9560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Anne</a:t>
            </a:r>
            <a:r>
              <a:rPr lang="en">
                <a:solidFill>
                  <a:srgbClr val="FF0000"/>
                </a:solidFill>
              </a:rPr>
              <a:t>.  Making it a requirement, Intro Rich</a:t>
            </a:r>
            <a:endParaRPr>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f62741f1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f62741f1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5dc7a9560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5dc7a9560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Anne Good stuff talk about our journey</a:t>
            </a: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b948c9cb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5b948c9cb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 the </a:t>
            </a:r>
            <a:r>
              <a:rPr lang="en"/>
              <a:t>training</a:t>
            </a:r>
            <a:r>
              <a:rPr lang="en"/>
              <a:t> that was most realistic for our district to complete </a:t>
            </a:r>
            <a:endParaRPr/>
          </a:p>
          <a:p>
            <a:pPr indent="0" lvl="0" marL="0" rtl="0" algn="l">
              <a:spcBef>
                <a:spcPts val="0"/>
              </a:spcBef>
              <a:spcAft>
                <a:spcPts val="0"/>
              </a:spcAft>
              <a:buNone/>
            </a:pPr>
            <a:r>
              <a:rPr lang="en"/>
              <a:t>Importance of two instructors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617e168e1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617e168e1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f62741f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ff62741f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youtu.be/uIS-6HaM7WM" TargetMode="External"/><Relationship Id="rId4" Type="http://schemas.openxmlformats.org/officeDocument/2006/relationships/hyperlink" Target="http://www.youtube.com/watch?v=uIS-6HaM7WM" TargetMode="External"/><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youtu.be/o6F8917369Q" TargetMode="External"/><Relationship Id="rId4" Type="http://schemas.openxmlformats.org/officeDocument/2006/relationships/hyperlink" Target="http://www.youtube.com/watch?v=o6F8917369Q" TargetMode="External"/><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qprinstitute.co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youtu.be/cQFhs1Dhw2k" TargetMode="External"/><Relationship Id="rId4" Type="http://schemas.openxmlformats.org/officeDocument/2006/relationships/hyperlink" Target="http://www.youtube.com/watch?v=cQFhs1Dhw2k" TargetMode="External"/><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latin typeface="Georgia"/>
                <a:ea typeface="Georgia"/>
                <a:cs typeface="Georgia"/>
                <a:sym typeface="Georgia"/>
              </a:rPr>
              <a:t>All means ALL- Suicide Prevention in a Rural School District </a:t>
            </a:r>
            <a:endParaRPr sz="3800">
              <a:latin typeface="Georgia"/>
              <a:ea typeface="Georgia"/>
              <a:cs typeface="Georgia"/>
              <a:sym typeface="Georgia"/>
            </a:endParaRPr>
          </a:p>
        </p:txBody>
      </p:sp>
      <p:sp>
        <p:nvSpPr>
          <p:cNvPr id="65" name="Google Shape;65;p13"/>
          <p:cNvSpPr txBox="1"/>
          <p:nvPr>
            <p:ph idx="1" type="subTitle"/>
          </p:nvPr>
        </p:nvSpPr>
        <p:spPr>
          <a:xfrm>
            <a:off x="311700" y="1878551"/>
            <a:ext cx="4242600" cy="1416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Anne Carloss, Director of Student Services</a:t>
            </a:r>
            <a:endParaRPr b="1"/>
          </a:p>
          <a:p>
            <a:pPr indent="0" lvl="0" marL="0" rtl="0" algn="l">
              <a:spcBef>
                <a:spcPts val="0"/>
              </a:spcBef>
              <a:spcAft>
                <a:spcPts val="0"/>
              </a:spcAft>
              <a:buNone/>
            </a:pPr>
            <a:r>
              <a:rPr i="1" lang="en" sz="1400"/>
              <a:t>Hood River County School District </a:t>
            </a:r>
            <a:endParaRPr i="1" sz="1400"/>
          </a:p>
          <a:p>
            <a:pPr indent="0" lvl="0" marL="0" rtl="0" algn="l">
              <a:spcBef>
                <a:spcPts val="0"/>
              </a:spcBef>
              <a:spcAft>
                <a:spcPts val="0"/>
              </a:spcAft>
              <a:buNone/>
            </a:pPr>
            <a:r>
              <a:rPr b="1" lang="en"/>
              <a:t>Belinda Ballah, Director of Prevention </a:t>
            </a:r>
            <a:endParaRPr b="1"/>
          </a:p>
          <a:p>
            <a:pPr indent="0" lvl="0" marL="0" rtl="0" algn="l">
              <a:spcBef>
                <a:spcPts val="0"/>
              </a:spcBef>
              <a:spcAft>
                <a:spcPts val="0"/>
              </a:spcAft>
              <a:buNone/>
            </a:pPr>
            <a:r>
              <a:rPr i="1" lang="en" sz="1400"/>
              <a:t>Hood River County Prevention Department</a:t>
            </a:r>
            <a:endParaRPr i="1" sz="1400"/>
          </a:p>
          <a:p>
            <a:pPr indent="0" lvl="0" marL="0" rtl="0" algn="l">
              <a:spcBef>
                <a:spcPts val="0"/>
              </a:spcBef>
              <a:spcAft>
                <a:spcPts val="0"/>
              </a:spcAft>
              <a:buNone/>
            </a:pPr>
            <a:r>
              <a:rPr b="1" lang="en"/>
              <a:t>Erin Rust, Mental Health Specialist </a:t>
            </a:r>
            <a:endParaRPr b="1"/>
          </a:p>
          <a:p>
            <a:pPr indent="0" lvl="0" marL="0" rtl="0" algn="l">
              <a:spcBef>
                <a:spcPts val="0"/>
              </a:spcBef>
              <a:spcAft>
                <a:spcPts val="0"/>
              </a:spcAft>
              <a:buNone/>
            </a:pPr>
            <a:r>
              <a:rPr i="1" lang="en" sz="1400"/>
              <a:t>Hood River County School District </a:t>
            </a:r>
            <a:endParaRPr i="1" sz="1400"/>
          </a:p>
        </p:txBody>
      </p:sp>
      <p:pic>
        <p:nvPicPr>
          <p:cNvPr id="66" name="Google Shape;66;p13"/>
          <p:cNvPicPr preferRelativeResize="0"/>
          <p:nvPr/>
        </p:nvPicPr>
        <p:blipFill>
          <a:blip r:embed="rId3">
            <a:alphaModFix/>
          </a:blip>
          <a:stretch>
            <a:fillRect/>
          </a:stretch>
        </p:blipFill>
        <p:spPr>
          <a:xfrm>
            <a:off x="7268100" y="3350875"/>
            <a:ext cx="1730199" cy="1673850"/>
          </a:xfrm>
          <a:prstGeom prst="rect">
            <a:avLst/>
          </a:prstGeom>
          <a:noFill/>
          <a:ln>
            <a:noFill/>
          </a:ln>
        </p:spPr>
      </p:pic>
      <p:pic>
        <p:nvPicPr>
          <p:cNvPr id="67" name="Google Shape;67;p13"/>
          <p:cNvPicPr preferRelativeResize="0"/>
          <p:nvPr/>
        </p:nvPicPr>
        <p:blipFill>
          <a:blip r:embed="rId4">
            <a:alphaModFix/>
          </a:blip>
          <a:stretch>
            <a:fillRect/>
          </a:stretch>
        </p:blipFill>
        <p:spPr>
          <a:xfrm>
            <a:off x="4087225" y="3350875"/>
            <a:ext cx="3016959" cy="1673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287900" y="346125"/>
            <a:ext cx="3706500" cy="2868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sz="3800">
              <a:latin typeface="Georgia"/>
              <a:ea typeface="Georgia"/>
              <a:cs typeface="Georgia"/>
              <a:sym typeface="Georgia"/>
            </a:endParaRPr>
          </a:p>
          <a:p>
            <a:pPr indent="-445769" lvl="0" marL="457200" rtl="0" algn="ctr">
              <a:spcBef>
                <a:spcPts val="0"/>
              </a:spcBef>
              <a:spcAft>
                <a:spcPts val="0"/>
              </a:spcAft>
              <a:buSzPct val="100000"/>
              <a:buFont typeface="Georgia"/>
              <a:buChar char="❖"/>
            </a:pPr>
            <a:r>
              <a:rPr lang="en" sz="3800">
                <a:latin typeface="Georgia"/>
                <a:ea typeface="Georgia"/>
                <a:cs typeface="Georgia"/>
                <a:sym typeface="Georgia"/>
              </a:rPr>
              <a:t>What trainings have we done</a:t>
            </a:r>
            <a:endParaRPr sz="3800">
              <a:latin typeface="Georgia"/>
              <a:ea typeface="Georgia"/>
              <a:cs typeface="Georgia"/>
              <a:sym typeface="Georgia"/>
            </a:endParaRPr>
          </a:p>
          <a:p>
            <a:pPr indent="0" lvl="0" marL="457200" rtl="0" algn="ctr">
              <a:spcBef>
                <a:spcPts val="0"/>
              </a:spcBef>
              <a:spcAft>
                <a:spcPts val="0"/>
              </a:spcAft>
              <a:buNone/>
            </a:pPr>
            <a:r>
              <a:t/>
            </a:r>
            <a:endParaRPr sz="3800">
              <a:latin typeface="Georgia"/>
              <a:ea typeface="Georgia"/>
              <a:cs typeface="Georgia"/>
              <a:sym typeface="Georgia"/>
            </a:endParaRPr>
          </a:p>
          <a:p>
            <a:pPr indent="-445769" lvl="0" marL="457200" rtl="0" algn="ctr">
              <a:spcBef>
                <a:spcPts val="0"/>
              </a:spcBef>
              <a:spcAft>
                <a:spcPts val="0"/>
              </a:spcAft>
              <a:buSzPct val="100000"/>
              <a:buFont typeface="Georgia"/>
              <a:buChar char="❖"/>
            </a:pPr>
            <a:r>
              <a:rPr lang="en" sz="3800">
                <a:latin typeface="Georgia"/>
                <a:ea typeface="Georgia"/>
                <a:cs typeface="Georgia"/>
                <a:sym typeface="Georgia"/>
              </a:rPr>
              <a:t>District goals</a:t>
            </a:r>
            <a:endParaRPr b="1" sz="3400">
              <a:latin typeface="Georgia"/>
              <a:ea typeface="Georgia"/>
              <a:cs typeface="Georgia"/>
              <a:sym typeface="Georgia"/>
            </a:endParaRPr>
          </a:p>
        </p:txBody>
      </p:sp>
      <p:sp>
        <p:nvSpPr>
          <p:cNvPr id="128" name="Google Shape;128;p22"/>
          <p:cNvSpPr txBox="1"/>
          <p:nvPr>
            <p:ph idx="1" type="body"/>
          </p:nvPr>
        </p:nvSpPr>
        <p:spPr>
          <a:xfrm>
            <a:off x="4644675" y="226225"/>
            <a:ext cx="4166400" cy="47505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Font typeface="Georgia"/>
              <a:buChar char="●"/>
            </a:pPr>
            <a:r>
              <a:rPr lang="en" sz="1400">
                <a:latin typeface="Georgia"/>
                <a:ea typeface="Georgia"/>
                <a:cs typeface="Georgia"/>
                <a:sym typeface="Georgia"/>
              </a:rPr>
              <a:t>Trained approximately 500 HRCSD staff</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Administration</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Transportation </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Maintenance</a:t>
            </a:r>
            <a:r>
              <a:rPr lang="en" sz="1400">
                <a:latin typeface="Georgia"/>
                <a:ea typeface="Georgia"/>
                <a:cs typeface="Georgia"/>
                <a:sym typeface="Georgia"/>
              </a:rPr>
              <a:t> and Facilities </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Nutrition Services </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Instructional A</a:t>
            </a:r>
            <a:r>
              <a:rPr lang="en" sz="1400">
                <a:latin typeface="Georgia"/>
                <a:ea typeface="Georgia"/>
                <a:cs typeface="Georgia"/>
                <a:sym typeface="Georgia"/>
              </a:rPr>
              <a:t>ssistants</a:t>
            </a:r>
            <a:r>
              <a:rPr lang="en" sz="1400">
                <a:latin typeface="Georgia"/>
                <a:ea typeface="Georgia"/>
                <a:cs typeface="Georgia"/>
                <a:sym typeface="Georgia"/>
              </a:rPr>
              <a:t> </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Teachers</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Librarians </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Substitutes (optional)</a:t>
            </a:r>
            <a:endParaRPr sz="1400">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sz="1400">
                <a:latin typeface="Georgia"/>
                <a:ea typeface="Georgia"/>
                <a:cs typeface="Georgia"/>
                <a:sym typeface="Georgia"/>
              </a:rPr>
              <a:t>Started training HRVHS students </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One training last year</a:t>
            </a:r>
            <a:endParaRPr sz="1400">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sz="1400">
                <a:latin typeface="Georgia"/>
                <a:ea typeface="Georgia"/>
                <a:cs typeface="Georgia"/>
                <a:sym typeface="Georgia"/>
              </a:rPr>
              <a:t>Two trainings scheduled for this year </a:t>
            </a:r>
            <a:endParaRPr sz="1400">
              <a:latin typeface="Georgia"/>
              <a:ea typeface="Georgia"/>
              <a:cs typeface="Georgia"/>
              <a:sym typeface="Georgia"/>
            </a:endParaRPr>
          </a:p>
          <a:p>
            <a:pPr indent="0" lvl="0" marL="0" rtl="0" algn="l">
              <a:spcBef>
                <a:spcPts val="1200"/>
              </a:spcBef>
              <a:spcAft>
                <a:spcPts val="0"/>
              </a:spcAft>
              <a:buNone/>
            </a:pPr>
            <a:r>
              <a:rPr b="1" lang="en" sz="1400">
                <a:latin typeface="Georgia"/>
                <a:ea typeface="Georgia"/>
                <a:cs typeface="Georgia"/>
                <a:sym typeface="Georgia"/>
              </a:rPr>
              <a:t>Goals:</a:t>
            </a:r>
            <a:endParaRPr b="1" sz="1400">
              <a:latin typeface="Georgia"/>
              <a:ea typeface="Georgia"/>
              <a:cs typeface="Georgia"/>
              <a:sym typeface="Georgia"/>
            </a:endParaRPr>
          </a:p>
          <a:p>
            <a:pPr indent="-317500" lvl="0" marL="457200" rtl="0" algn="l">
              <a:spcBef>
                <a:spcPts val="1200"/>
              </a:spcBef>
              <a:spcAft>
                <a:spcPts val="0"/>
              </a:spcAft>
              <a:buSzPts val="1400"/>
              <a:buFont typeface="Georgia"/>
              <a:buChar char="●"/>
            </a:pPr>
            <a:r>
              <a:rPr lang="en" sz="1400">
                <a:latin typeface="Georgia"/>
                <a:ea typeface="Georgia"/>
                <a:cs typeface="Georgia"/>
                <a:sym typeface="Georgia"/>
              </a:rPr>
              <a:t>Train new staff to the </a:t>
            </a:r>
            <a:r>
              <a:rPr lang="en" sz="1400">
                <a:latin typeface="Georgia"/>
                <a:ea typeface="Georgia"/>
                <a:cs typeface="Georgia"/>
                <a:sym typeface="Georgia"/>
              </a:rPr>
              <a:t>district</a:t>
            </a:r>
            <a:r>
              <a:rPr lang="en" sz="1400">
                <a:latin typeface="Georgia"/>
                <a:ea typeface="Georgia"/>
                <a:cs typeface="Georgia"/>
                <a:sym typeface="Georgia"/>
              </a:rPr>
              <a:t> </a:t>
            </a:r>
            <a:endParaRPr sz="1400">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sz="1400">
                <a:latin typeface="Georgia"/>
                <a:ea typeface="Georgia"/>
                <a:cs typeface="Georgia"/>
                <a:sym typeface="Georgia"/>
              </a:rPr>
              <a:t>Recruit </a:t>
            </a:r>
            <a:r>
              <a:rPr lang="en" sz="1400">
                <a:latin typeface="Georgia"/>
                <a:ea typeface="Georgia"/>
                <a:cs typeface="Georgia"/>
                <a:sym typeface="Georgia"/>
              </a:rPr>
              <a:t>bilingual</a:t>
            </a:r>
            <a:r>
              <a:rPr lang="en" sz="1400">
                <a:latin typeface="Georgia"/>
                <a:ea typeface="Georgia"/>
                <a:cs typeface="Georgia"/>
                <a:sym typeface="Georgia"/>
              </a:rPr>
              <a:t> instructors </a:t>
            </a:r>
            <a:endParaRPr sz="1400">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sz="1400">
                <a:latin typeface="Georgia"/>
                <a:ea typeface="Georgia"/>
                <a:cs typeface="Georgia"/>
                <a:sym typeface="Georgia"/>
              </a:rPr>
              <a:t>Offer QPR in Spanish</a:t>
            </a:r>
            <a:endParaRPr sz="1400">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sz="1400">
                <a:latin typeface="Georgia"/>
                <a:ea typeface="Georgia"/>
                <a:cs typeface="Georgia"/>
                <a:sym typeface="Georgia"/>
              </a:rPr>
              <a:t>Provide more trainings to students and community members</a:t>
            </a:r>
            <a:endParaRPr sz="1400">
              <a:latin typeface="Georgia"/>
              <a:ea typeface="Georgia"/>
              <a:cs typeface="Georgia"/>
              <a:sym typeface="Georgia"/>
            </a:endParaRPr>
          </a:p>
          <a:p>
            <a:pPr indent="0" lvl="0" marL="457200" rtl="0" algn="l">
              <a:spcBef>
                <a:spcPts val="1200"/>
              </a:spcBef>
              <a:spcAft>
                <a:spcPts val="1200"/>
              </a:spcAft>
              <a:buNone/>
            </a:pPr>
            <a:r>
              <a:t/>
            </a:r>
            <a:endParaRPr sz="14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Barriers/ Obstacles</a:t>
            </a:r>
            <a:endParaRPr/>
          </a:p>
          <a:p>
            <a:pPr indent="-351366" lvl="0" marL="457200" rtl="0" algn="l">
              <a:spcBef>
                <a:spcPts val="0"/>
              </a:spcBef>
              <a:spcAft>
                <a:spcPts val="0"/>
              </a:spcAft>
              <a:buSzPts val="1933"/>
              <a:buChar char="●"/>
            </a:pPr>
            <a:r>
              <a:rPr lang="en" sz="1933"/>
              <a:t>Covid</a:t>
            </a:r>
            <a:endParaRPr sz="1933"/>
          </a:p>
          <a:p>
            <a:pPr indent="-351366" lvl="0" marL="457200" rtl="0" algn="l">
              <a:spcBef>
                <a:spcPts val="0"/>
              </a:spcBef>
              <a:spcAft>
                <a:spcPts val="0"/>
              </a:spcAft>
              <a:buSzPts val="1933"/>
              <a:buChar char="●"/>
            </a:pPr>
            <a:r>
              <a:rPr lang="en" sz="1933"/>
              <a:t>Staff </a:t>
            </a:r>
            <a:r>
              <a:rPr lang="en" sz="1933"/>
              <a:t>resistance</a:t>
            </a:r>
            <a:r>
              <a:rPr lang="en" sz="1933"/>
              <a:t>  </a:t>
            </a:r>
            <a:endParaRPr sz="1933"/>
          </a:p>
          <a:p>
            <a:pPr indent="-351366" lvl="0" marL="457200" rtl="0" algn="l">
              <a:spcBef>
                <a:spcPts val="0"/>
              </a:spcBef>
              <a:spcAft>
                <a:spcPts val="0"/>
              </a:spcAft>
              <a:buSzPts val="1933"/>
              <a:buChar char="●"/>
            </a:pPr>
            <a:r>
              <a:rPr lang="en" sz="1933"/>
              <a:t>Staff feeling like plates were </a:t>
            </a:r>
            <a:r>
              <a:rPr lang="en" sz="1933"/>
              <a:t>already</a:t>
            </a:r>
            <a:r>
              <a:rPr lang="en" sz="1933"/>
              <a:t> full</a:t>
            </a:r>
            <a:endParaRPr sz="1933"/>
          </a:p>
          <a:p>
            <a:pPr indent="-351366" lvl="0" marL="457200" rtl="0" algn="l">
              <a:spcBef>
                <a:spcPts val="0"/>
              </a:spcBef>
              <a:spcAft>
                <a:spcPts val="0"/>
              </a:spcAft>
              <a:buSzPts val="1933"/>
              <a:buChar char="●"/>
            </a:pPr>
            <a:r>
              <a:rPr lang="en" sz="1933"/>
              <a:t>Offered to community but had low participation</a:t>
            </a:r>
            <a:endParaRPr sz="1933"/>
          </a:p>
        </p:txBody>
      </p:sp>
      <p:pic>
        <p:nvPicPr>
          <p:cNvPr id="134" name="Google Shape;134;p23"/>
          <p:cNvPicPr preferRelativeResize="0"/>
          <p:nvPr/>
        </p:nvPicPr>
        <p:blipFill>
          <a:blip r:embed="rId3">
            <a:alphaModFix/>
          </a:blip>
          <a:stretch>
            <a:fillRect/>
          </a:stretch>
        </p:blipFill>
        <p:spPr>
          <a:xfrm>
            <a:off x="4799050" y="0"/>
            <a:ext cx="3857626"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200">
              <a:latin typeface="Georgia"/>
              <a:ea typeface="Georgia"/>
              <a:cs typeface="Georgia"/>
              <a:sym typeface="Georgia"/>
            </a:endParaRPr>
          </a:p>
          <a:p>
            <a:pPr indent="0" lvl="0" marL="0" rtl="0" algn="ctr">
              <a:spcBef>
                <a:spcPts val="0"/>
              </a:spcBef>
              <a:spcAft>
                <a:spcPts val="0"/>
              </a:spcAft>
              <a:buNone/>
            </a:pPr>
            <a:r>
              <a:rPr lang="en" sz="3700">
                <a:latin typeface="Georgia"/>
                <a:ea typeface="Georgia"/>
                <a:cs typeface="Georgia"/>
                <a:sym typeface="Georgia"/>
              </a:rPr>
              <a:t>Community I</a:t>
            </a:r>
            <a:r>
              <a:rPr lang="en" sz="3700">
                <a:latin typeface="Georgia"/>
                <a:ea typeface="Georgia"/>
                <a:cs typeface="Georgia"/>
                <a:sym typeface="Georgia"/>
              </a:rPr>
              <a:t>nvolvement</a:t>
            </a:r>
            <a:r>
              <a:rPr lang="en" sz="3700">
                <a:latin typeface="Georgia"/>
                <a:ea typeface="Georgia"/>
                <a:cs typeface="Georgia"/>
                <a:sym typeface="Georgia"/>
              </a:rPr>
              <a:t> </a:t>
            </a:r>
            <a:endParaRPr sz="3700">
              <a:latin typeface="Georgia"/>
              <a:ea typeface="Georgia"/>
              <a:cs typeface="Georgia"/>
              <a:sym typeface="Georgia"/>
            </a:endParaRPr>
          </a:p>
        </p:txBody>
      </p:sp>
      <p:sp>
        <p:nvSpPr>
          <p:cNvPr id="140" name="Google Shape;140;p24"/>
          <p:cNvSpPr txBox="1"/>
          <p:nvPr/>
        </p:nvSpPr>
        <p:spPr>
          <a:xfrm>
            <a:off x="4615575" y="416850"/>
            <a:ext cx="4075200" cy="21549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Georgia"/>
              <a:buChar char="●"/>
            </a:pPr>
            <a:r>
              <a:rPr lang="en" sz="1900">
                <a:latin typeface="Georgia"/>
                <a:ea typeface="Georgia"/>
                <a:cs typeface="Georgia"/>
                <a:sym typeface="Georgia"/>
              </a:rPr>
              <a:t>American Rescue Plan Act of 2021 (ARPA) funds</a:t>
            </a:r>
            <a:endParaRPr sz="1900">
              <a:latin typeface="Georgia"/>
              <a:ea typeface="Georgia"/>
              <a:cs typeface="Georgia"/>
              <a:sym typeface="Georgia"/>
            </a:endParaRPr>
          </a:p>
          <a:p>
            <a:pPr indent="-349250" lvl="0" marL="457200" rtl="0" algn="l">
              <a:spcBef>
                <a:spcPts val="0"/>
              </a:spcBef>
              <a:spcAft>
                <a:spcPts val="0"/>
              </a:spcAft>
              <a:buSzPts val="1900"/>
              <a:buFont typeface="Georgia"/>
              <a:buChar char="●"/>
            </a:pPr>
            <a:r>
              <a:rPr lang="en" sz="1900">
                <a:latin typeface="Georgia"/>
                <a:ea typeface="Georgia"/>
                <a:cs typeface="Georgia"/>
                <a:sym typeface="Georgia"/>
              </a:rPr>
              <a:t>QPR trainings for community members and parent groups  </a:t>
            </a:r>
            <a:endParaRPr sz="1900">
              <a:latin typeface="Georgia"/>
              <a:ea typeface="Georgia"/>
              <a:cs typeface="Georgia"/>
              <a:sym typeface="Georgia"/>
            </a:endParaRPr>
          </a:p>
          <a:p>
            <a:pPr indent="-349250" lvl="0" marL="457200" rtl="0" algn="l">
              <a:spcBef>
                <a:spcPts val="0"/>
              </a:spcBef>
              <a:spcAft>
                <a:spcPts val="0"/>
              </a:spcAft>
              <a:buSzPts val="1900"/>
              <a:buFont typeface="Georgia"/>
              <a:buChar char="●"/>
            </a:pPr>
            <a:r>
              <a:rPr lang="en" sz="1900">
                <a:latin typeface="Georgia"/>
                <a:ea typeface="Georgia"/>
                <a:cs typeface="Georgia"/>
                <a:sym typeface="Georgia"/>
              </a:rPr>
              <a:t>Adult and Youth MHFA trainings </a:t>
            </a:r>
            <a:endParaRPr sz="1900">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pic>
        <p:nvPicPr>
          <p:cNvPr id="141" name="Google Shape;141;p24"/>
          <p:cNvPicPr preferRelativeResize="0"/>
          <p:nvPr/>
        </p:nvPicPr>
        <p:blipFill>
          <a:blip r:embed="rId3">
            <a:alphaModFix/>
          </a:blip>
          <a:stretch>
            <a:fillRect/>
          </a:stretch>
        </p:blipFill>
        <p:spPr>
          <a:xfrm>
            <a:off x="5265975" y="2656150"/>
            <a:ext cx="3362950" cy="222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100">
              <a:latin typeface="Georgia"/>
              <a:ea typeface="Georgia"/>
              <a:cs typeface="Georgia"/>
              <a:sym typeface="Georgia"/>
            </a:endParaRPr>
          </a:p>
          <a:p>
            <a:pPr indent="0" lvl="0" marL="0" rtl="0" algn="l">
              <a:spcBef>
                <a:spcPts val="0"/>
              </a:spcBef>
              <a:spcAft>
                <a:spcPts val="0"/>
              </a:spcAft>
              <a:buNone/>
            </a:pPr>
            <a:r>
              <a:rPr lang="en" sz="3100">
                <a:latin typeface="Georgia"/>
                <a:ea typeface="Georgia"/>
                <a:cs typeface="Georgia"/>
                <a:sym typeface="Georgia"/>
              </a:rPr>
              <a:t>Survivors of Suicide Loss Support Group</a:t>
            </a:r>
            <a:endParaRPr sz="3100">
              <a:latin typeface="Georgia"/>
              <a:ea typeface="Georgia"/>
              <a:cs typeface="Georgia"/>
              <a:sym typeface="Georgia"/>
            </a:endParaRPr>
          </a:p>
        </p:txBody>
      </p:sp>
      <p:sp>
        <p:nvSpPr>
          <p:cNvPr id="147" name="Google Shape;147;p25"/>
          <p:cNvSpPr txBox="1"/>
          <p:nvPr/>
        </p:nvSpPr>
        <p:spPr>
          <a:xfrm>
            <a:off x="4813950" y="500925"/>
            <a:ext cx="40752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Georgia"/>
                <a:ea typeface="Georgia"/>
                <a:cs typeface="Georgia"/>
                <a:sym typeface="Georgia"/>
              </a:rPr>
              <a:t>Those that have lost someone to suicide are at greater risk of suicide.</a:t>
            </a:r>
            <a:endParaRPr sz="1900">
              <a:latin typeface="Georgia"/>
              <a:ea typeface="Georgia"/>
              <a:cs typeface="Georgia"/>
              <a:sym typeface="Georgia"/>
            </a:endParaRPr>
          </a:p>
          <a:p>
            <a:pPr indent="0" lvl="0" marL="0" rtl="0" algn="ctr">
              <a:spcBef>
                <a:spcPts val="0"/>
              </a:spcBef>
              <a:spcAft>
                <a:spcPts val="0"/>
              </a:spcAft>
              <a:buNone/>
            </a:pPr>
            <a:r>
              <a:t/>
            </a:r>
            <a:endParaRPr sz="1900">
              <a:latin typeface="Georgia"/>
              <a:ea typeface="Georgia"/>
              <a:cs typeface="Georgia"/>
              <a:sym typeface="Georgia"/>
            </a:endParaRPr>
          </a:p>
          <a:p>
            <a:pPr indent="0" lvl="0" marL="0" rtl="0" algn="ctr">
              <a:spcBef>
                <a:spcPts val="0"/>
              </a:spcBef>
              <a:spcAft>
                <a:spcPts val="0"/>
              </a:spcAft>
              <a:buNone/>
            </a:pPr>
            <a:r>
              <a:rPr lang="en" sz="1900">
                <a:latin typeface="Georgia"/>
                <a:ea typeface="Georgia"/>
                <a:cs typeface="Georgia"/>
                <a:sym typeface="Georgia"/>
              </a:rPr>
              <a:t>So how can we  help? </a:t>
            </a:r>
            <a:endParaRPr sz="1900">
              <a:latin typeface="Georgia"/>
              <a:ea typeface="Georgia"/>
              <a:cs typeface="Georgia"/>
              <a:sym typeface="Georgia"/>
            </a:endParaRPr>
          </a:p>
        </p:txBody>
      </p:sp>
      <p:pic>
        <p:nvPicPr>
          <p:cNvPr id="148" name="Google Shape;148;p25"/>
          <p:cNvPicPr preferRelativeResize="0"/>
          <p:nvPr/>
        </p:nvPicPr>
        <p:blipFill rotWithShape="1">
          <a:blip r:embed="rId3">
            <a:alphaModFix/>
          </a:blip>
          <a:srcRect b="-7480" l="0" r="0" t="13265"/>
          <a:stretch/>
        </p:blipFill>
        <p:spPr>
          <a:xfrm>
            <a:off x="5451188" y="2755975"/>
            <a:ext cx="2800724" cy="17818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rPr lang="en">
                <a:latin typeface="Georgia"/>
                <a:ea typeface="Georgia"/>
                <a:cs typeface="Georgia"/>
                <a:sym typeface="Georgia"/>
              </a:rPr>
              <a:t>The Gorge Survivors of Suicide Loss Support Group</a:t>
            </a:r>
            <a:endParaRPr>
              <a:latin typeface="Georgia"/>
              <a:ea typeface="Georgia"/>
              <a:cs typeface="Georgia"/>
              <a:sym typeface="Georgia"/>
            </a:endParaRPr>
          </a:p>
        </p:txBody>
      </p:sp>
      <p:pic>
        <p:nvPicPr>
          <p:cNvPr id="154" name="Google Shape;154;p26"/>
          <p:cNvPicPr preferRelativeResize="0"/>
          <p:nvPr/>
        </p:nvPicPr>
        <p:blipFill>
          <a:blip r:embed="rId3">
            <a:alphaModFix/>
          </a:blip>
          <a:stretch>
            <a:fillRect/>
          </a:stretch>
        </p:blipFill>
        <p:spPr>
          <a:xfrm>
            <a:off x="4850775" y="221838"/>
            <a:ext cx="3793048" cy="4699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Leah, Survivors of Suicide Loss Support Group Member</a:t>
            </a:r>
            <a:endParaRPr sz="2420"/>
          </a:p>
        </p:txBody>
      </p:sp>
      <p:sp>
        <p:nvSpPr>
          <p:cNvPr id="160" name="Google Shape;160;p27"/>
          <p:cNvSpPr txBox="1"/>
          <p:nvPr/>
        </p:nvSpPr>
        <p:spPr>
          <a:xfrm>
            <a:off x="106125" y="46907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3"/>
              </a:rPr>
              <a:t>https://youtu.be/uIS-6HaM7WM</a:t>
            </a:r>
            <a:endParaRPr/>
          </a:p>
        </p:txBody>
      </p:sp>
      <p:pic>
        <p:nvPicPr>
          <p:cNvPr descr="Music: https://www.bensound.com" id="161" name="Google Shape;161;p27" title="Hood River Survivors of Suicide Loss Support Group">
            <a:hlinkClick r:id="rId4"/>
          </p:cNvPr>
          <p:cNvPicPr preferRelativeResize="0"/>
          <p:nvPr/>
        </p:nvPicPr>
        <p:blipFill>
          <a:blip r:embed="rId5">
            <a:alphaModFix/>
          </a:blip>
          <a:stretch>
            <a:fillRect/>
          </a:stretch>
        </p:blipFill>
        <p:spPr>
          <a:xfrm>
            <a:off x="2397852" y="1429425"/>
            <a:ext cx="4882300" cy="3661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1302225" y="537700"/>
            <a:ext cx="1846200" cy="24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latin typeface="Georgia"/>
                <a:ea typeface="Georgia"/>
                <a:cs typeface="Georgia"/>
                <a:sym typeface="Georgia"/>
              </a:rPr>
              <a:t>Signs </a:t>
            </a:r>
            <a:endParaRPr sz="4400">
              <a:latin typeface="Georgia"/>
              <a:ea typeface="Georgia"/>
              <a:cs typeface="Georgia"/>
              <a:sym typeface="Georgia"/>
            </a:endParaRPr>
          </a:p>
          <a:p>
            <a:pPr indent="0" lvl="0" marL="0" rtl="0" algn="l">
              <a:spcBef>
                <a:spcPts val="0"/>
              </a:spcBef>
              <a:spcAft>
                <a:spcPts val="0"/>
              </a:spcAft>
              <a:buNone/>
            </a:pPr>
            <a:r>
              <a:rPr lang="en" sz="4400">
                <a:latin typeface="Georgia"/>
                <a:ea typeface="Georgia"/>
                <a:cs typeface="Georgia"/>
                <a:sym typeface="Georgia"/>
              </a:rPr>
              <a:t>   of </a:t>
            </a:r>
            <a:endParaRPr sz="4400">
              <a:latin typeface="Georgia"/>
              <a:ea typeface="Georgia"/>
              <a:cs typeface="Georgia"/>
              <a:sym typeface="Georgia"/>
            </a:endParaRPr>
          </a:p>
          <a:p>
            <a:pPr indent="0" lvl="0" marL="0" rtl="0" algn="l">
              <a:spcBef>
                <a:spcPts val="0"/>
              </a:spcBef>
              <a:spcAft>
                <a:spcPts val="0"/>
              </a:spcAft>
              <a:buNone/>
            </a:pPr>
            <a:r>
              <a:rPr lang="en" sz="4400">
                <a:latin typeface="Georgia"/>
                <a:ea typeface="Georgia"/>
                <a:cs typeface="Georgia"/>
                <a:sym typeface="Georgia"/>
              </a:rPr>
              <a:t>Hope </a:t>
            </a:r>
            <a:endParaRPr sz="4400">
              <a:latin typeface="Georgia"/>
              <a:ea typeface="Georgia"/>
              <a:cs typeface="Georgia"/>
              <a:sym typeface="Georgia"/>
            </a:endParaRPr>
          </a:p>
        </p:txBody>
      </p:sp>
      <p:pic>
        <p:nvPicPr>
          <p:cNvPr id="167" name="Google Shape;167;p28"/>
          <p:cNvPicPr preferRelativeResize="0"/>
          <p:nvPr/>
        </p:nvPicPr>
        <p:blipFill>
          <a:blip r:embed="rId3">
            <a:alphaModFix/>
          </a:blip>
          <a:stretch>
            <a:fillRect/>
          </a:stretch>
        </p:blipFill>
        <p:spPr>
          <a:xfrm>
            <a:off x="4333375" y="0"/>
            <a:ext cx="4810624"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1699875" y="283000"/>
            <a:ext cx="5334900" cy="70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Georgia"/>
                <a:ea typeface="Georgia"/>
                <a:cs typeface="Georgia"/>
                <a:sym typeface="Georgia"/>
              </a:rPr>
              <a:t>Questions?</a:t>
            </a:r>
            <a:endParaRPr b="1" sz="3600">
              <a:latin typeface="Georgia"/>
              <a:ea typeface="Georgia"/>
              <a:cs typeface="Georgia"/>
              <a:sym typeface="Georgia"/>
            </a:endParaRPr>
          </a:p>
        </p:txBody>
      </p:sp>
      <p:pic>
        <p:nvPicPr>
          <p:cNvPr id="173" name="Google Shape;173;p29"/>
          <p:cNvPicPr preferRelativeResize="0"/>
          <p:nvPr/>
        </p:nvPicPr>
        <p:blipFill>
          <a:blip r:embed="rId3">
            <a:alphaModFix/>
          </a:blip>
          <a:stretch>
            <a:fillRect/>
          </a:stretch>
        </p:blipFill>
        <p:spPr>
          <a:xfrm>
            <a:off x="1626294" y="1330300"/>
            <a:ext cx="5482057" cy="366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800">
                <a:latin typeface="Georgia"/>
                <a:ea typeface="Georgia"/>
                <a:cs typeface="Georgia"/>
                <a:sym typeface="Georgia"/>
              </a:rPr>
              <a:t>Warm Welcome </a:t>
            </a:r>
            <a:endParaRPr sz="4800">
              <a:latin typeface="Georgia"/>
              <a:ea typeface="Georgia"/>
              <a:cs typeface="Georgia"/>
              <a:sym typeface="Georgia"/>
            </a:endParaRPr>
          </a:p>
        </p:txBody>
      </p:sp>
      <p:sp>
        <p:nvSpPr>
          <p:cNvPr id="73" name="Google Shape;73;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600">
                <a:latin typeface="Georgia"/>
                <a:ea typeface="Georgia"/>
                <a:cs typeface="Georgia"/>
                <a:sym typeface="Georgia"/>
              </a:rPr>
              <a:t>Snowball activity</a:t>
            </a:r>
            <a:endParaRPr b="1" sz="2600">
              <a:latin typeface="Georgia"/>
              <a:ea typeface="Georgia"/>
              <a:cs typeface="Georgia"/>
              <a:sym typeface="Georgia"/>
            </a:endParaRPr>
          </a:p>
          <a:p>
            <a:pPr indent="0" lvl="0" marL="0" rtl="0" algn="ctr">
              <a:spcBef>
                <a:spcPts val="1200"/>
              </a:spcBef>
              <a:spcAft>
                <a:spcPts val="1200"/>
              </a:spcAft>
              <a:buNone/>
            </a:pPr>
            <a:r>
              <a:rPr lang="en" sz="1900"/>
              <a:t> </a:t>
            </a:r>
            <a:endParaRPr sz="1900"/>
          </a:p>
        </p:txBody>
      </p:sp>
      <p:pic>
        <p:nvPicPr>
          <p:cNvPr id="74" name="Google Shape;74;p14"/>
          <p:cNvPicPr preferRelativeResize="0"/>
          <p:nvPr/>
        </p:nvPicPr>
        <p:blipFill>
          <a:blip r:embed="rId3">
            <a:alphaModFix/>
          </a:blip>
          <a:stretch>
            <a:fillRect/>
          </a:stretch>
        </p:blipFill>
        <p:spPr>
          <a:xfrm>
            <a:off x="4644674" y="1372650"/>
            <a:ext cx="4166400" cy="2772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281125" y="841125"/>
            <a:ext cx="3754200" cy="1317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sz="4400">
              <a:latin typeface="Georgia"/>
              <a:ea typeface="Georgia"/>
              <a:cs typeface="Georgia"/>
              <a:sym typeface="Georgia"/>
            </a:endParaRPr>
          </a:p>
          <a:p>
            <a:pPr indent="0" lvl="0" marL="0" rtl="0" algn="ctr">
              <a:spcBef>
                <a:spcPts val="0"/>
              </a:spcBef>
              <a:spcAft>
                <a:spcPts val="0"/>
              </a:spcAft>
              <a:buNone/>
            </a:pPr>
            <a:r>
              <a:rPr lang="en" sz="5177">
                <a:latin typeface="Georgia"/>
                <a:ea typeface="Georgia"/>
                <a:cs typeface="Georgia"/>
                <a:sym typeface="Georgia"/>
              </a:rPr>
              <a:t>Objectives</a:t>
            </a:r>
            <a:endParaRPr sz="5177">
              <a:latin typeface="Georgia"/>
              <a:ea typeface="Georgia"/>
              <a:cs typeface="Georgia"/>
              <a:sym typeface="Georgia"/>
            </a:endParaRPr>
          </a:p>
        </p:txBody>
      </p:sp>
      <p:sp>
        <p:nvSpPr>
          <p:cNvPr id="80" name="Google Shape;80;p15"/>
          <p:cNvSpPr txBox="1"/>
          <p:nvPr>
            <p:ph idx="1" type="body"/>
          </p:nvPr>
        </p:nvSpPr>
        <p:spPr>
          <a:xfrm>
            <a:off x="4507100" y="1118850"/>
            <a:ext cx="4389000" cy="2905800"/>
          </a:xfrm>
          <a:prstGeom prst="rect">
            <a:avLst/>
          </a:prstGeom>
        </p:spPr>
        <p:txBody>
          <a:bodyPr anchorCtr="0" anchor="t" bIns="91425" lIns="91425" spcFirstLastPara="1" rIns="91425" wrap="square" tIns="91425">
            <a:normAutofit fontScale="25000" lnSpcReduction="20000"/>
          </a:bodyPr>
          <a:lstStyle/>
          <a:p>
            <a:pPr indent="-381000" lvl="0" marL="457200" rtl="0" algn="l">
              <a:spcBef>
                <a:spcPts val="0"/>
              </a:spcBef>
              <a:spcAft>
                <a:spcPts val="0"/>
              </a:spcAft>
              <a:buSzPct val="100000"/>
              <a:buFont typeface="Georgia"/>
              <a:buChar char="●"/>
            </a:pPr>
            <a:r>
              <a:rPr lang="en" sz="9600">
                <a:latin typeface="Georgia"/>
                <a:ea typeface="Georgia"/>
                <a:cs typeface="Georgia"/>
                <a:sym typeface="Georgia"/>
              </a:rPr>
              <a:t>The importance of suicide prevention in schools and communities.</a:t>
            </a:r>
            <a:endParaRPr sz="9600">
              <a:latin typeface="Georgia"/>
              <a:ea typeface="Georgia"/>
              <a:cs typeface="Georgia"/>
              <a:sym typeface="Georgia"/>
            </a:endParaRPr>
          </a:p>
          <a:p>
            <a:pPr indent="-381000" lvl="0" marL="457200" rtl="0" algn="l">
              <a:spcBef>
                <a:spcPts val="0"/>
              </a:spcBef>
              <a:spcAft>
                <a:spcPts val="0"/>
              </a:spcAft>
              <a:buSzPct val="100000"/>
              <a:buFont typeface="Georgia"/>
              <a:buChar char="●"/>
            </a:pPr>
            <a:r>
              <a:rPr lang="en" sz="9600">
                <a:latin typeface="Georgia"/>
                <a:ea typeface="Georgia"/>
                <a:cs typeface="Georgia"/>
                <a:sym typeface="Georgia"/>
              </a:rPr>
              <a:t>The importance of school and community wide buy-in.</a:t>
            </a:r>
            <a:endParaRPr sz="9600">
              <a:latin typeface="Georgia"/>
              <a:ea typeface="Georgia"/>
              <a:cs typeface="Georgia"/>
              <a:sym typeface="Georgia"/>
            </a:endParaRPr>
          </a:p>
          <a:p>
            <a:pPr indent="-381000" lvl="0" marL="457200" rtl="0" algn="l">
              <a:spcBef>
                <a:spcPts val="0"/>
              </a:spcBef>
              <a:spcAft>
                <a:spcPts val="0"/>
              </a:spcAft>
              <a:buSzPct val="100000"/>
              <a:buFont typeface="Georgia"/>
              <a:buChar char="●"/>
            </a:pPr>
            <a:r>
              <a:rPr lang="en" sz="9600">
                <a:latin typeface="Georgia"/>
                <a:ea typeface="Georgia"/>
                <a:cs typeface="Georgia"/>
                <a:sym typeface="Georgia"/>
              </a:rPr>
              <a:t>Overcoming barriers to </a:t>
            </a:r>
            <a:r>
              <a:rPr lang="en" sz="9600">
                <a:latin typeface="Georgia"/>
                <a:ea typeface="Georgia"/>
                <a:cs typeface="Georgia"/>
                <a:sym typeface="Georgia"/>
              </a:rPr>
              <a:t>implementation. </a:t>
            </a:r>
            <a:endParaRPr sz="9600">
              <a:latin typeface="Georgia"/>
              <a:ea typeface="Georgia"/>
              <a:cs typeface="Georgia"/>
              <a:sym typeface="Georgia"/>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720">
                <a:latin typeface="Georgia"/>
                <a:ea typeface="Georgia"/>
                <a:cs typeface="Georgia"/>
                <a:sym typeface="Georgia"/>
              </a:rPr>
              <a:t>THE WHY?</a:t>
            </a:r>
            <a:endParaRPr sz="3720">
              <a:latin typeface="Georgia"/>
              <a:ea typeface="Georgia"/>
              <a:cs typeface="Georgia"/>
              <a:sym typeface="Georgia"/>
            </a:endParaRPr>
          </a:p>
          <a:p>
            <a:pPr indent="0" lvl="0" marL="0" rtl="0" algn="l">
              <a:spcBef>
                <a:spcPts val="0"/>
              </a:spcBef>
              <a:spcAft>
                <a:spcPts val="0"/>
              </a:spcAft>
              <a:buSzPts val="990"/>
              <a:buNone/>
            </a:pPr>
            <a:r>
              <a:rPr lang="en" sz="2920">
                <a:latin typeface="Georgia"/>
                <a:ea typeface="Georgia"/>
                <a:cs typeface="Georgia"/>
                <a:sym typeface="Georgia"/>
              </a:rPr>
              <a:t>It’s important and PREVENTABLE!</a:t>
            </a:r>
            <a:endParaRPr sz="2920">
              <a:latin typeface="Georgia"/>
              <a:ea typeface="Georgia"/>
              <a:cs typeface="Georgia"/>
              <a:sym typeface="Georgia"/>
            </a:endParaRPr>
          </a:p>
        </p:txBody>
      </p:sp>
      <p:sp>
        <p:nvSpPr>
          <p:cNvPr id="86" name="Google Shape;86;p16"/>
          <p:cNvSpPr txBox="1"/>
          <p:nvPr>
            <p:ph idx="1" type="body"/>
          </p:nvPr>
        </p:nvSpPr>
        <p:spPr>
          <a:xfrm>
            <a:off x="4626900" y="376550"/>
            <a:ext cx="4166400" cy="4098600"/>
          </a:xfrm>
          <a:prstGeom prst="rect">
            <a:avLst/>
          </a:prstGeom>
          <a:solidFill>
            <a:schemeClr val="lt1"/>
          </a:solidFill>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Second leading cause of death for people ages 10-34</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1.4 Million suicide attempts each year</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Suicide rates are rising: an increase of 30% between 2000-2016 and a 56% increase for ages 10-24</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Oregon’s suicide rate is 33% higher than the national average</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Death by suicide in 2016 - 44,965</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Death by homicide in 2016 - 19,362</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Since 1999 about 169 people have died in school shootings </a:t>
            </a:r>
            <a:endParaRPr sz="1700">
              <a:solidFill>
                <a:schemeClr val="dk1"/>
              </a:solidFill>
              <a:latin typeface="Georgia"/>
              <a:ea typeface="Georgia"/>
              <a:cs typeface="Georgia"/>
              <a:sym typeface="Georgia"/>
            </a:endParaRPr>
          </a:p>
          <a:p>
            <a:pPr indent="-336550" lvl="0" marL="457200" rtl="0" algn="l">
              <a:spcBef>
                <a:spcPts val="0"/>
              </a:spcBef>
              <a:spcAft>
                <a:spcPts val="0"/>
              </a:spcAft>
              <a:buClr>
                <a:schemeClr val="dk1"/>
              </a:buClr>
              <a:buSzPts val="1700"/>
              <a:buFont typeface="Georgia"/>
              <a:buChar char="●"/>
            </a:pPr>
            <a:r>
              <a:rPr lang="en" sz="1700">
                <a:solidFill>
                  <a:schemeClr val="dk1"/>
                </a:solidFill>
                <a:latin typeface="Georgia"/>
                <a:ea typeface="Georgia"/>
                <a:cs typeface="Georgia"/>
                <a:sym typeface="Georgia"/>
              </a:rPr>
              <a:t>Between 1999-2020 about 838,850 people have died by suicide</a:t>
            </a:r>
            <a:endParaRPr sz="1700">
              <a:solidFill>
                <a:schemeClr val="dk1"/>
              </a:solidFill>
              <a:latin typeface="Georgia"/>
              <a:ea typeface="Georgia"/>
              <a:cs typeface="Georgia"/>
              <a:sym typeface="Georgia"/>
            </a:endParaRPr>
          </a:p>
        </p:txBody>
      </p:sp>
      <p:pic>
        <p:nvPicPr>
          <p:cNvPr id="87" name="Google Shape;87;p16"/>
          <p:cNvPicPr preferRelativeResize="0"/>
          <p:nvPr/>
        </p:nvPicPr>
        <p:blipFill>
          <a:blip r:embed="rId3">
            <a:alphaModFix/>
          </a:blip>
          <a:stretch>
            <a:fillRect/>
          </a:stretch>
        </p:blipFill>
        <p:spPr>
          <a:xfrm>
            <a:off x="577425" y="2229725"/>
            <a:ext cx="2228450" cy="1297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Rich Polkinghorn, Superintendent of HRCSD</a:t>
            </a:r>
            <a:endParaRPr/>
          </a:p>
        </p:txBody>
      </p:sp>
      <p:sp>
        <p:nvSpPr>
          <p:cNvPr id="93" name="Google Shape;93;p17"/>
          <p:cNvSpPr txBox="1"/>
          <p:nvPr/>
        </p:nvSpPr>
        <p:spPr>
          <a:xfrm>
            <a:off x="152400" y="46624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3"/>
              </a:rPr>
              <a:t>https://youtu.be/o6F8917369Q</a:t>
            </a:r>
            <a:endParaRPr/>
          </a:p>
        </p:txBody>
      </p:sp>
      <p:pic>
        <p:nvPicPr>
          <p:cNvPr descr="Music: https://www.bensound.com" id="94" name="Google Shape;94;p17" title="Hood River County School District's Core Value of Wellness">
            <a:hlinkClick r:id="rId4"/>
          </p:cNvPr>
          <p:cNvPicPr preferRelativeResize="0"/>
          <p:nvPr/>
        </p:nvPicPr>
        <p:blipFill>
          <a:blip r:embed="rId5">
            <a:alphaModFix/>
          </a:blip>
          <a:stretch>
            <a:fillRect/>
          </a:stretch>
        </p:blipFill>
        <p:spPr>
          <a:xfrm>
            <a:off x="2621002" y="1376075"/>
            <a:ext cx="4652075" cy="348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227075"/>
            <a:ext cx="8520600" cy="6237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4400">
                <a:solidFill>
                  <a:schemeClr val="lt1"/>
                </a:solidFill>
                <a:latin typeface="Georgia"/>
                <a:ea typeface="Georgia"/>
                <a:cs typeface="Georgia"/>
                <a:sym typeface="Georgia"/>
              </a:rPr>
              <a:t>Good News</a:t>
            </a:r>
            <a:endParaRPr sz="4400">
              <a:solidFill>
                <a:schemeClr val="lt1"/>
              </a:solidFill>
              <a:latin typeface="Georgia"/>
              <a:ea typeface="Georgia"/>
              <a:cs typeface="Georgia"/>
              <a:sym typeface="Georgia"/>
            </a:endParaRPr>
          </a:p>
        </p:txBody>
      </p:sp>
      <p:sp>
        <p:nvSpPr>
          <p:cNvPr id="100" name="Google Shape;100;p18"/>
          <p:cNvSpPr txBox="1"/>
          <p:nvPr>
            <p:ph idx="4294967295" type="body"/>
          </p:nvPr>
        </p:nvSpPr>
        <p:spPr>
          <a:xfrm>
            <a:off x="921125" y="1408225"/>
            <a:ext cx="7580700" cy="364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Georgia"/>
                <a:ea typeface="Georgia"/>
                <a:cs typeface="Georgia"/>
                <a:sym typeface="Georgia"/>
              </a:rPr>
              <a:t>School culture can help increase protective factors for students by:</a:t>
            </a:r>
            <a:endParaRPr sz="1600">
              <a:solidFill>
                <a:schemeClr val="dk1"/>
              </a:solidFill>
              <a:latin typeface="Georgia"/>
              <a:ea typeface="Georgia"/>
              <a:cs typeface="Georgia"/>
              <a:sym typeface="Georgia"/>
            </a:endParaRPr>
          </a:p>
          <a:p>
            <a:pPr indent="-330200" lvl="0" marL="457200" rtl="0" algn="l">
              <a:spcBef>
                <a:spcPts val="120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Positive School Experience (PBIS/Trauma Informed Care/Restorative Practices)</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Providing an evidenced-based suicide awareness training for students, staff and parents </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Schools as Communities </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Providing an equitable and safe place for all students - especially for LGBTQ+ and disenfranchised students</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Destigmatizing Mental Illness and providing adequate mental health services for underserved populations</a:t>
            </a:r>
            <a:endParaRPr sz="1600">
              <a:solidFill>
                <a:schemeClr val="dk1"/>
              </a:solidFill>
              <a:latin typeface="Georgia"/>
              <a:ea typeface="Georgia"/>
              <a:cs typeface="Georgia"/>
              <a:sym typeface="Georgia"/>
            </a:endParaRPr>
          </a:p>
          <a:p>
            <a:pPr indent="0" lvl="0" marL="457200" rtl="0" algn="l">
              <a:spcBef>
                <a:spcPts val="1200"/>
              </a:spcBef>
              <a:spcAft>
                <a:spcPts val="1200"/>
              </a:spcAft>
              <a:buNone/>
            </a:pPr>
            <a:r>
              <a:t/>
            </a:r>
            <a:endParaRPr sz="1600">
              <a:latin typeface="Georgia"/>
              <a:ea typeface="Georgia"/>
              <a:cs typeface="Georgia"/>
              <a:sym typeface="Georgia"/>
            </a:endParaRPr>
          </a:p>
        </p:txBody>
      </p:sp>
      <p:pic>
        <p:nvPicPr>
          <p:cNvPr id="101" name="Google Shape;101;p18"/>
          <p:cNvPicPr preferRelativeResize="0"/>
          <p:nvPr/>
        </p:nvPicPr>
        <p:blipFill>
          <a:blip r:embed="rId3">
            <a:alphaModFix/>
          </a:blip>
          <a:stretch>
            <a:fillRect/>
          </a:stretch>
        </p:blipFill>
        <p:spPr>
          <a:xfrm>
            <a:off x="6350832" y="96750"/>
            <a:ext cx="1790368" cy="105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6200">
                <a:latin typeface="Georgia"/>
                <a:ea typeface="Georgia"/>
                <a:cs typeface="Georgia"/>
                <a:sym typeface="Georgia"/>
              </a:rPr>
              <a:t>QPR</a:t>
            </a:r>
            <a:endParaRPr sz="6200">
              <a:latin typeface="Georgia"/>
              <a:ea typeface="Georgia"/>
              <a:cs typeface="Georgia"/>
              <a:sym typeface="Georgia"/>
            </a:endParaRPr>
          </a:p>
          <a:p>
            <a:pPr indent="0" lvl="0" marL="0" rtl="0" algn="ctr">
              <a:spcBef>
                <a:spcPts val="0"/>
              </a:spcBef>
              <a:spcAft>
                <a:spcPts val="0"/>
              </a:spcAft>
              <a:buNone/>
            </a:pPr>
            <a:r>
              <a:t/>
            </a:r>
            <a:endParaRPr sz="4200">
              <a:latin typeface="Georgia"/>
              <a:ea typeface="Georgia"/>
              <a:cs typeface="Georgia"/>
              <a:sym typeface="Georgia"/>
            </a:endParaRPr>
          </a:p>
          <a:p>
            <a:pPr indent="0" lvl="0" marL="0" rtl="0" algn="ctr">
              <a:spcBef>
                <a:spcPts val="0"/>
              </a:spcBef>
              <a:spcAft>
                <a:spcPts val="0"/>
              </a:spcAft>
              <a:buNone/>
            </a:pPr>
            <a:r>
              <a:t/>
            </a:r>
            <a:endParaRPr sz="4200">
              <a:latin typeface="Georgia"/>
              <a:ea typeface="Georgia"/>
              <a:cs typeface="Georgia"/>
              <a:sym typeface="Georgia"/>
            </a:endParaRPr>
          </a:p>
          <a:p>
            <a:pPr indent="0" lvl="0" marL="0" rtl="0" algn="ctr">
              <a:spcBef>
                <a:spcPts val="0"/>
              </a:spcBef>
              <a:spcAft>
                <a:spcPts val="0"/>
              </a:spcAft>
              <a:buNone/>
            </a:pPr>
            <a:r>
              <a:rPr lang="en" sz="4200">
                <a:latin typeface="Georgia"/>
                <a:ea typeface="Georgia"/>
                <a:cs typeface="Georgia"/>
                <a:sym typeface="Georgia"/>
              </a:rPr>
              <a:t> </a:t>
            </a:r>
            <a:endParaRPr sz="4200">
              <a:latin typeface="Georgia"/>
              <a:ea typeface="Georgia"/>
              <a:cs typeface="Georgia"/>
              <a:sym typeface="Georgia"/>
            </a:endParaRPr>
          </a:p>
        </p:txBody>
      </p:sp>
      <p:sp>
        <p:nvSpPr>
          <p:cNvPr id="107" name="Google Shape;107;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228600" lvl="0" marL="457200" rtl="0" algn="l">
              <a:lnSpc>
                <a:spcPct val="150000"/>
              </a:lnSpc>
              <a:spcBef>
                <a:spcPts val="0"/>
              </a:spcBef>
              <a:spcAft>
                <a:spcPts val="0"/>
              </a:spcAft>
              <a:buClr>
                <a:srgbClr val="24375A"/>
              </a:buClr>
              <a:buSzPts val="977"/>
              <a:buFont typeface="Georgia"/>
              <a:buNone/>
            </a:pPr>
            <a:r>
              <a:rPr b="1" lang="en" sz="4225">
                <a:solidFill>
                  <a:srgbClr val="24375A"/>
                </a:solidFill>
                <a:highlight>
                  <a:srgbClr val="FFFFFF"/>
                </a:highlight>
                <a:latin typeface="Georgia"/>
                <a:ea typeface="Georgia"/>
                <a:cs typeface="Georgia"/>
                <a:sym typeface="Georgia"/>
              </a:rPr>
              <a:t>Q</a:t>
            </a:r>
            <a:br>
              <a:rPr b="1" lang="en" sz="4225">
                <a:solidFill>
                  <a:srgbClr val="24375A"/>
                </a:solidFill>
                <a:highlight>
                  <a:srgbClr val="FFFFFF"/>
                </a:highlight>
                <a:latin typeface="Georgia"/>
                <a:ea typeface="Georgia"/>
                <a:cs typeface="Georgia"/>
                <a:sym typeface="Georgia"/>
              </a:rPr>
            </a:br>
            <a:r>
              <a:rPr b="1" lang="en" sz="1547">
                <a:solidFill>
                  <a:srgbClr val="24375A"/>
                </a:solidFill>
                <a:highlight>
                  <a:srgbClr val="FFFFFF"/>
                </a:highlight>
                <a:latin typeface="Georgia"/>
                <a:ea typeface="Georgia"/>
                <a:cs typeface="Georgia"/>
                <a:sym typeface="Georgia"/>
              </a:rPr>
              <a:t>Question</a:t>
            </a:r>
            <a:endParaRPr b="1" sz="1547">
              <a:solidFill>
                <a:srgbClr val="24375A"/>
              </a:solidFill>
              <a:highlight>
                <a:srgbClr val="FFFFFF"/>
              </a:highlight>
              <a:latin typeface="Georgia"/>
              <a:ea typeface="Georgia"/>
              <a:cs typeface="Georgia"/>
              <a:sym typeface="Georgia"/>
            </a:endParaRPr>
          </a:p>
          <a:p>
            <a:pPr indent="-228600" lvl="0" marL="457200" rtl="0" algn="l">
              <a:lnSpc>
                <a:spcPct val="150000"/>
              </a:lnSpc>
              <a:spcBef>
                <a:spcPts val="0"/>
              </a:spcBef>
              <a:spcAft>
                <a:spcPts val="0"/>
              </a:spcAft>
              <a:buClr>
                <a:srgbClr val="24375A"/>
              </a:buClr>
              <a:buSzPts val="977"/>
              <a:buFont typeface="Arial"/>
              <a:buNone/>
            </a:pPr>
            <a:r>
              <a:rPr lang="en" sz="1377">
                <a:solidFill>
                  <a:srgbClr val="24375A"/>
                </a:solidFill>
                <a:highlight>
                  <a:srgbClr val="FFFFFF"/>
                </a:highlight>
                <a:latin typeface="Georgia"/>
                <a:ea typeface="Georgia"/>
                <a:cs typeface="Georgia"/>
                <a:sym typeface="Georgia"/>
              </a:rPr>
              <a:t> </a:t>
            </a:r>
            <a:r>
              <a:rPr b="1" lang="en" sz="4225">
                <a:solidFill>
                  <a:srgbClr val="24375A"/>
                </a:solidFill>
                <a:highlight>
                  <a:srgbClr val="FFFFFF"/>
                </a:highlight>
                <a:latin typeface="Georgia"/>
                <a:ea typeface="Georgia"/>
                <a:cs typeface="Georgia"/>
                <a:sym typeface="Georgia"/>
              </a:rPr>
              <a:t>P</a:t>
            </a:r>
            <a:br>
              <a:rPr b="1" lang="en" sz="4225">
                <a:solidFill>
                  <a:srgbClr val="24375A"/>
                </a:solidFill>
                <a:highlight>
                  <a:srgbClr val="FFFFFF"/>
                </a:highlight>
                <a:latin typeface="Georgia"/>
                <a:ea typeface="Georgia"/>
                <a:cs typeface="Georgia"/>
                <a:sym typeface="Georgia"/>
              </a:rPr>
            </a:br>
            <a:r>
              <a:rPr b="1" lang="en" sz="1547">
                <a:solidFill>
                  <a:srgbClr val="24375A"/>
                </a:solidFill>
                <a:highlight>
                  <a:srgbClr val="FFFFFF"/>
                </a:highlight>
                <a:latin typeface="Georgia"/>
                <a:ea typeface="Georgia"/>
                <a:cs typeface="Georgia"/>
                <a:sym typeface="Georgia"/>
              </a:rPr>
              <a:t>Persuade</a:t>
            </a:r>
            <a:endParaRPr b="1" sz="1547">
              <a:solidFill>
                <a:srgbClr val="24375A"/>
              </a:solidFill>
              <a:highlight>
                <a:srgbClr val="FFFFFF"/>
              </a:highlight>
              <a:latin typeface="Georgia"/>
              <a:ea typeface="Georgia"/>
              <a:cs typeface="Georgia"/>
              <a:sym typeface="Georgia"/>
            </a:endParaRPr>
          </a:p>
          <a:p>
            <a:pPr indent="-228600" lvl="0" marL="457200" rtl="0" algn="l">
              <a:lnSpc>
                <a:spcPct val="150000"/>
              </a:lnSpc>
              <a:spcBef>
                <a:spcPts val="0"/>
              </a:spcBef>
              <a:spcAft>
                <a:spcPts val="0"/>
              </a:spcAft>
              <a:buClr>
                <a:srgbClr val="24375A"/>
              </a:buClr>
              <a:buSzPts val="977"/>
              <a:buFont typeface="Arial"/>
              <a:buNone/>
            </a:pPr>
            <a:r>
              <a:rPr lang="en" sz="1377">
                <a:solidFill>
                  <a:srgbClr val="24375A"/>
                </a:solidFill>
                <a:highlight>
                  <a:srgbClr val="FFFFFF"/>
                </a:highlight>
                <a:latin typeface="Georgia"/>
                <a:ea typeface="Georgia"/>
                <a:cs typeface="Georgia"/>
                <a:sym typeface="Georgia"/>
              </a:rPr>
              <a:t> </a:t>
            </a:r>
            <a:r>
              <a:rPr b="1" lang="en" sz="4225">
                <a:solidFill>
                  <a:srgbClr val="24375A"/>
                </a:solidFill>
                <a:highlight>
                  <a:srgbClr val="FFFFFF"/>
                </a:highlight>
                <a:latin typeface="Georgia"/>
                <a:ea typeface="Georgia"/>
                <a:cs typeface="Georgia"/>
                <a:sym typeface="Georgia"/>
              </a:rPr>
              <a:t>R</a:t>
            </a:r>
            <a:br>
              <a:rPr b="1" lang="en" sz="4225">
                <a:solidFill>
                  <a:srgbClr val="24375A"/>
                </a:solidFill>
                <a:highlight>
                  <a:srgbClr val="FFFFFF"/>
                </a:highlight>
                <a:latin typeface="Georgia"/>
                <a:ea typeface="Georgia"/>
                <a:cs typeface="Georgia"/>
                <a:sym typeface="Georgia"/>
              </a:rPr>
            </a:br>
            <a:r>
              <a:rPr b="1" lang="en" sz="1547">
                <a:solidFill>
                  <a:srgbClr val="24375A"/>
                </a:solidFill>
                <a:highlight>
                  <a:srgbClr val="FFFFFF"/>
                </a:highlight>
                <a:latin typeface="Georgia"/>
                <a:ea typeface="Georgia"/>
                <a:cs typeface="Georgia"/>
                <a:sym typeface="Georgia"/>
              </a:rPr>
              <a:t>Refer</a:t>
            </a:r>
            <a:endParaRPr b="1" sz="1547">
              <a:solidFill>
                <a:srgbClr val="24375A"/>
              </a:solidFill>
              <a:highlight>
                <a:srgbClr val="FFFFFF"/>
              </a:highlight>
              <a:latin typeface="Georgia"/>
              <a:ea typeface="Georgia"/>
              <a:cs typeface="Georgia"/>
              <a:sym typeface="Georgia"/>
            </a:endParaRPr>
          </a:p>
          <a:p>
            <a:pPr indent="0" lvl="0" marL="0" rtl="0" algn="l">
              <a:lnSpc>
                <a:spcPct val="105000"/>
              </a:lnSpc>
              <a:spcBef>
                <a:spcPts val="0"/>
              </a:spcBef>
              <a:spcAft>
                <a:spcPts val="0"/>
              </a:spcAft>
              <a:buSzPts val="935"/>
              <a:buNone/>
            </a:pPr>
            <a:r>
              <a:t/>
            </a:r>
            <a:endParaRPr sz="1505">
              <a:latin typeface="Georgia"/>
              <a:ea typeface="Georgia"/>
              <a:cs typeface="Georgia"/>
              <a:sym typeface="Georgia"/>
            </a:endParaRPr>
          </a:p>
          <a:p>
            <a:pPr indent="0" lvl="0" marL="0" rtl="0" algn="l">
              <a:lnSpc>
                <a:spcPct val="105000"/>
              </a:lnSpc>
              <a:spcBef>
                <a:spcPts val="1200"/>
              </a:spcBef>
              <a:spcAft>
                <a:spcPts val="1200"/>
              </a:spcAft>
              <a:buSzPts val="935"/>
              <a:buNone/>
            </a:pPr>
            <a:r>
              <a:t/>
            </a:r>
            <a:endParaRPr sz="1105"/>
          </a:p>
        </p:txBody>
      </p:sp>
      <p:sp>
        <p:nvSpPr>
          <p:cNvPr id="108" name="Google Shape;108;p19"/>
          <p:cNvSpPr txBox="1"/>
          <p:nvPr>
            <p:ph idx="4294967295" type="subTitle"/>
          </p:nvPr>
        </p:nvSpPr>
        <p:spPr>
          <a:xfrm>
            <a:off x="388150" y="1809750"/>
            <a:ext cx="3704400" cy="1274100"/>
          </a:xfrm>
          <a:prstGeom prst="rect">
            <a:avLst/>
          </a:prstGeom>
        </p:spPr>
        <p:txBody>
          <a:bodyPr anchorCtr="0" anchor="t" bIns="91425" lIns="91425" spcFirstLastPara="1" rIns="91425" wrap="square" tIns="91425">
            <a:noAutofit/>
          </a:bodyPr>
          <a:lstStyle/>
          <a:p>
            <a:pPr indent="-310594" lvl="0" marL="457200" rtl="0" algn="l">
              <a:lnSpc>
                <a:spcPct val="140000"/>
              </a:lnSpc>
              <a:spcBef>
                <a:spcPts val="0"/>
              </a:spcBef>
              <a:spcAft>
                <a:spcPts val="0"/>
              </a:spcAft>
              <a:buClr>
                <a:schemeClr val="lt1"/>
              </a:buClr>
              <a:buSzPts val="1291"/>
              <a:buFont typeface="Georgia"/>
              <a:buChar char="●"/>
            </a:pPr>
            <a:r>
              <a:rPr b="1" lang="en" sz="1291">
                <a:solidFill>
                  <a:schemeClr val="lt1"/>
                </a:solidFill>
                <a:latin typeface="Georgia"/>
                <a:ea typeface="Georgia"/>
                <a:cs typeface="Georgia"/>
                <a:sym typeface="Georgia"/>
              </a:rPr>
              <a:t>Recognize the warning signs of suicide</a:t>
            </a:r>
            <a:endParaRPr b="1" sz="1291">
              <a:solidFill>
                <a:schemeClr val="lt1"/>
              </a:solidFill>
              <a:latin typeface="Georgia"/>
              <a:ea typeface="Georgia"/>
              <a:cs typeface="Georgia"/>
              <a:sym typeface="Georgia"/>
            </a:endParaRPr>
          </a:p>
          <a:p>
            <a:pPr indent="-310594" lvl="0" marL="457200" rtl="0" algn="l">
              <a:lnSpc>
                <a:spcPct val="140000"/>
              </a:lnSpc>
              <a:spcBef>
                <a:spcPts val="0"/>
              </a:spcBef>
              <a:spcAft>
                <a:spcPts val="0"/>
              </a:spcAft>
              <a:buClr>
                <a:schemeClr val="lt1"/>
              </a:buClr>
              <a:buSzPts val="1291"/>
              <a:buFont typeface="Georgia"/>
              <a:buChar char="●"/>
            </a:pPr>
            <a:r>
              <a:rPr b="1" lang="en" sz="1291">
                <a:solidFill>
                  <a:schemeClr val="lt1"/>
                </a:solidFill>
                <a:latin typeface="Georgia"/>
                <a:ea typeface="Georgia"/>
                <a:cs typeface="Georgia"/>
                <a:sym typeface="Georgia"/>
              </a:rPr>
              <a:t>Know how to offer hope</a:t>
            </a:r>
            <a:endParaRPr b="1" sz="1291">
              <a:solidFill>
                <a:schemeClr val="lt1"/>
              </a:solidFill>
              <a:latin typeface="Georgia"/>
              <a:ea typeface="Georgia"/>
              <a:cs typeface="Georgia"/>
              <a:sym typeface="Georgia"/>
            </a:endParaRPr>
          </a:p>
          <a:p>
            <a:pPr indent="-310594" lvl="0" marL="457200" rtl="0" algn="l">
              <a:lnSpc>
                <a:spcPct val="140000"/>
              </a:lnSpc>
              <a:spcBef>
                <a:spcPts val="0"/>
              </a:spcBef>
              <a:spcAft>
                <a:spcPts val="0"/>
              </a:spcAft>
              <a:buClr>
                <a:schemeClr val="lt1"/>
              </a:buClr>
              <a:buSzPts val="1291"/>
              <a:buFont typeface="Georgia"/>
              <a:buChar char="●"/>
            </a:pPr>
            <a:r>
              <a:rPr b="1" lang="en" sz="1291">
                <a:solidFill>
                  <a:schemeClr val="lt1"/>
                </a:solidFill>
                <a:latin typeface="Georgia"/>
                <a:ea typeface="Georgia"/>
                <a:cs typeface="Georgia"/>
                <a:sym typeface="Georgia"/>
              </a:rPr>
              <a:t>Know how to get help and save a life</a:t>
            </a:r>
            <a:endParaRPr b="1" sz="1291">
              <a:solidFill>
                <a:schemeClr val="lt1"/>
              </a:solidFill>
              <a:latin typeface="Georgia"/>
              <a:ea typeface="Georgia"/>
              <a:cs typeface="Georgia"/>
              <a:sym typeface="Georgia"/>
            </a:endParaRPr>
          </a:p>
          <a:p>
            <a:pPr indent="0" lvl="0" marL="0" rtl="0" algn="l">
              <a:lnSpc>
                <a:spcPct val="80000"/>
              </a:lnSpc>
              <a:spcBef>
                <a:spcPts val="1200"/>
              </a:spcBef>
              <a:spcAft>
                <a:spcPts val="1200"/>
              </a:spcAft>
              <a:buSzPts val="852"/>
              <a:buNone/>
            </a:pPr>
            <a:r>
              <a:t/>
            </a:r>
            <a:endParaRPr sz="1740">
              <a:solidFill>
                <a:schemeClr val="lt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sz="5311">
              <a:latin typeface="Georgia"/>
              <a:ea typeface="Georgia"/>
              <a:cs typeface="Georgia"/>
              <a:sym typeface="Georgia"/>
            </a:endParaRPr>
          </a:p>
          <a:p>
            <a:pPr indent="0" lvl="0" marL="0" rtl="0" algn="ctr">
              <a:spcBef>
                <a:spcPts val="0"/>
              </a:spcBef>
              <a:spcAft>
                <a:spcPts val="0"/>
              </a:spcAft>
              <a:buNone/>
            </a:pPr>
            <a:r>
              <a:t/>
            </a:r>
            <a:endParaRPr sz="4200">
              <a:latin typeface="Georgia"/>
              <a:ea typeface="Georgia"/>
              <a:cs typeface="Georgia"/>
              <a:sym typeface="Georgia"/>
            </a:endParaRPr>
          </a:p>
          <a:p>
            <a:pPr indent="0" lvl="0" marL="0" rtl="0" algn="ctr">
              <a:spcBef>
                <a:spcPts val="0"/>
              </a:spcBef>
              <a:spcAft>
                <a:spcPts val="0"/>
              </a:spcAft>
              <a:buNone/>
            </a:pPr>
            <a:r>
              <a:t/>
            </a:r>
            <a:endParaRPr sz="4200">
              <a:latin typeface="Georgia"/>
              <a:ea typeface="Georgia"/>
              <a:cs typeface="Georgia"/>
              <a:sym typeface="Georgia"/>
            </a:endParaRPr>
          </a:p>
          <a:p>
            <a:pPr indent="0" lvl="0" marL="0" rtl="0" algn="ctr">
              <a:spcBef>
                <a:spcPts val="0"/>
              </a:spcBef>
              <a:spcAft>
                <a:spcPts val="0"/>
              </a:spcAft>
              <a:buNone/>
            </a:pPr>
            <a:r>
              <a:rPr lang="en" sz="4200">
                <a:latin typeface="Georgia"/>
                <a:ea typeface="Georgia"/>
                <a:cs typeface="Georgia"/>
                <a:sym typeface="Georgia"/>
              </a:rPr>
              <a:t> </a:t>
            </a:r>
            <a:endParaRPr sz="4200">
              <a:latin typeface="Georgia"/>
              <a:ea typeface="Georgia"/>
              <a:cs typeface="Georgia"/>
              <a:sym typeface="Georgia"/>
            </a:endParaRPr>
          </a:p>
        </p:txBody>
      </p:sp>
      <p:sp>
        <p:nvSpPr>
          <p:cNvPr id="114" name="Google Shape;114;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8225">
                <a:latin typeface="Georgia"/>
                <a:ea typeface="Georgia"/>
                <a:cs typeface="Georgia"/>
                <a:sym typeface="Georgia"/>
              </a:rPr>
              <a:t>What does QPR mean?</a:t>
            </a:r>
            <a:endParaRPr b="1" sz="8225">
              <a:latin typeface="Georgia"/>
              <a:ea typeface="Georgia"/>
              <a:cs typeface="Georgia"/>
              <a:sym typeface="Georgia"/>
            </a:endParaRPr>
          </a:p>
          <a:p>
            <a:pPr indent="0" lvl="0" marL="0" rtl="0" algn="l">
              <a:lnSpc>
                <a:spcPct val="160000"/>
              </a:lnSpc>
              <a:spcBef>
                <a:spcPts val="1200"/>
              </a:spcBef>
              <a:spcAft>
                <a:spcPts val="0"/>
              </a:spcAft>
              <a:buNone/>
            </a:pPr>
            <a:r>
              <a:rPr lang="en" sz="5325">
                <a:solidFill>
                  <a:srgbClr val="24375A"/>
                </a:solidFill>
                <a:highlight>
                  <a:srgbClr val="FFFFFF"/>
                </a:highlight>
                <a:latin typeface="Georgia"/>
                <a:ea typeface="Georgia"/>
                <a:cs typeface="Georgia"/>
                <a:sym typeface="Georgia"/>
              </a:rPr>
              <a:t>QPR stands for Question, Persuade, and Refer — the 3 simple steps anyone can learn to help save a life from suicide.</a:t>
            </a:r>
            <a:endParaRPr sz="5325">
              <a:solidFill>
                <a:srgbClr val="24375A"/>
              </a:solidFill>
              <a:highlight>
                <a:srgbClr val="FFFFFF"/>
              </a:highlight>
              <a:latin typeface="Georgia"/>
              <a:ea typeface="Georgia"/>
              <a:cs typeface="Georgia"/>
              <a:sym typeface="Georgia"/>
            </a:endParaRPr>
          </a:p>
          <a:p>
            <a:pPr indent="0" lvl="0" marL="0" rtl="0" algn="l">
              <a:lnSpc>
                <a:spcPct val="160000"/>
              </a:lnSpc>
              <a:spcBef>
                <a:spcPts val="1500"/>
              </a:spcBef>
              <a:spcAft>
                <a:spcPts val="0"/>
              </a:spcAft>
              <a:buNone/>
            </a:pPr>
            <a:r>
              <a:rPr lang="en" sz="5325">
                <a:solidFill>
                  <a:srgbClr val="24375A"/>
                </a:solidFill>
                <a:highlight>
                  <a:srgbClr val="FFFFFF"/>
                </a:highlight>
                <a:latin typeface="Georgia"/>
                <a:ea typeface="Georgia"/>
                <a:cs typeface="Georgia"/>
                <a:sym typeface="Georgia"/>
              </a:rPr>
              <a:t>Just as people trained in CPR and the Heimlich Maneuver help save thousands of lives each year, people trained in QPR learn how to recognize the warning signs of a suicide crisis and how to question, persuade, and refer someone to help. Each year thousands of Americans, like you, are saying "Yes" to saving the life of a friend, colleague, sibling, or neighbor.</a:t>
            </a:r>
            <a:endParaRPr sz="5325">
              <a:solidFill>
                <a:srgbClr val="24375A"/>
              </a:solidFill>
              <a:highlight>
                <a:srgbClr val="FFFFFF"/>
              </a:highlight>
              <a:latin typeface="Georgia"/>
              <a:ea typeface="Georgia"/>
              <a:cs typeface="Georgia"/>
              <a:sym typeface="Georgia"/>
            </a:endParaRPr>
          </a:p>
          <a:p>
            <a:pPr indent="0" lvl="0" marL="0" rtl="0" algn="l">
              <a:lnSpc>
                <a:spcPct val="160000"/>
              </a:lnSpc>
              <a:spcBef>
                <a:spcPts val="1500"/>
              </a:spcBef>
              <a:spcAft>
                <a:spcPts val="0"/>
              </a:spcAft>
              <a:buNone/>
            </a:pPr>
            <a:r>
              <a:rPr lang="en" sz="5325" u="sng">
                <a:solidFill>
                  <a:schemeClr val="hlink"/>
                </a:solidFill>
                <a:highlight>
                  <a:srgbClr val="FFFFFF"/>
                </a:highlight>
                <a:latin typeface="Georgia"/>
                <a:ea typeface="Georgia"/>
                <a:cs typeface="Georgia"/>
                <a:sym typeface="Georgia"/>
                <a:hlinkClick r:id="rId3"/>
              </a:rPr>
              <a:t>https://qprinstitute.com/</a:t>
            </a:r>
            <a:r>
              <a:rPr lang="en" sz="5325">
                <a:solidFill>
                  <a:srgbClr val="24375A"/>
                </a:solidFill>
                <a:highlight>
                  <a:srgbClr val="FFFFFF"/>
                </a:highlight>
                <a:latin typeface="Georgia"/>
                <a:ea typeface="Georgia"/>
                <a:cs typeface="Georgia"/>
                <a:sym typeface="Georgia"/>
              </a:rPr>
              <a:t> </a:t>
            </a:r>
            <a:endParaRPr sz="5325">
              <a:solidFill>
                <a:srgbClr val="24375A"/>
              </a:solidFill>
              <a:highlight>
                <a:srgbClr val="FFFFFF"/>
              </a:highlight>
              <a:latin typeface="Georgia"/>
              <a:ea typeface="Georgia"/>
              <a:cs typeface="Georgia"/>
              <a:sym typeface="Georgia"/>
            </a:endParaRPr>
          </a:p>
          <a:p>
            <a:pPr indent="0" lvl="0" marL="0" rtl="0" algn="l">
              <a:spcBef>
                <a:spcPts val="1500"/>
              </a:spcBef>
              <a:spcAft>
                <a:spcPts val="0"/>
              </a:spcAft>
              <a:buNone/>
            </a:pPr>
            <a:r>
              <a:t/>
            </a:r>
            <a:endParaRPr/>
          </a:p>
          <a:p>
            <a:pPr indent="0" lvl="0" marL="0" rtl="0" algn="l">
              <a:spcBef>
                <a:spcPts val="1200"/>
              </a:spcBef>
              <a:spcAft>
                <a:spcPts val="1200"/>
              </a:spcAft>
              <a:buNone/>
            </a:pPr>
            <a:r>
              <a:t/>
            </a:r>
            <a:endParaRPr/>
          </a:p>
        </p:txBody>
      </p:sp>
      <p:pic>
        <p:nvPicPr>
          <p:cNvPr id="115" name="Google Shape;115;p20"/>
          <p:cNvPicPr preferRelativeResize="0"/>
          <p:nvPr/>
        </p:nvPicPr>
        <p:blipFill>
          <a:blip r:embed="rId4">
            <a:alphaModFix/>
          </a:blip>
          <a:stretch>
            <a:fillRect/>
          </a:stretch>
        </p:blipFill>
        <p:spPr>
          <a:xfrm>
            <a:off x="237650" y="751425"/>
            <a:ext cx="3854650" cy="200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Staff &amp; Student who Participated in QPR Training</a:t>
            </a:r>
            <a:endParaRPr/>
          </a:p>
        </p:txBody>
      </p:sp>
      <p:sp>
        <p:nvSpPr>
          <p:cNvPr id="121" name="Google Shape;121;p21"/>
          <p:cNvSpPr txBox="1"/>
          <p:nvPr/>
        </p:nvSpPr>
        <p:spPr>
          <a:xfrm>
            <a:off x="63675" y="47190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3"/>
              </a:rPr>
              <a:t>https://youtu.be/cQFhs1Dhw2k</a:t>
            </a:r>
            <a:endParaRPr/>
          </a:p>
        </p:txBody>
      </p:sp>
      <p:pic>
        <p:nvPicPr>
          <p:cNvPr descr="Music: https://www.bensound.com" id="122" name="Google Shape;122;p21" title="Hood River County School District offers QPR training to staff, community">
            <a:hlinkClick r:id="rId4"/>
          </p:cNvPr>
          <p:cNvPicPr preferRelativeResize="0"/>
          <p:nvPr/>
        </p:nvPicPr>
        <p:blipFill>
          <a:blip r:embed="rId5">
            <a:alphaModFix/>
          </a:blip>
          <a:stretch>
            <a:fillRect/>
          </a:stretch>
        </p:blipFill>
        <p:spPr>
          <a:xfrm>
            <a:off x="2444675" y="1354850"/>
            <a:ext cx="4877926" cy="365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