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Amatic SC"/>
      <p:regular r:id="rId23"/>
      <p:bold r:id="rId24"/>
    </p:embeddedFont>
    <p:embeddedFont>
      <p:font typeface="Poppins"/>
      <p:regular r:id="rId25"/>
      <p:bold r:id="rId26"/>
      <p:italic r:id="rId27"/>
      <p:boldItalic r:id="rId28"/>
    </p:embeddedFont>
    <p:embeddedFont>
      <p:font typeface="Source Code Pr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23EB7D-5369-433A-9F44-41129C8E0923}">
  <a:tblStyle styleId="{D223EB7D-5369-433A-9F44-41129C8E092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6"/>
          </a:solidFill>
        </a:fill>
      </a:tcStyle>
    </a:band1H>
    <a:band2H>
      <a:tcTxStyle/>
    </a:band2H>
    <a:band1V>
      <a:tcTxStyle/>
      <a:tcStyle>
        <a:fill>
          <a:solidFill>
            <a:srgbClr val="CAD1D6"/>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46FCFD2-3CF6-4D8C-BA7A-56E9B22978AA}"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CodePr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ourceCodePro-italic.fntdata"/><Relationship Id="rId30" Type="http://schemas.openxmlformats.org/officeDocument/2006/relationships/font" Target="fonts/SourceCodePr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SourceCodePr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5f3e39d1f3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5f3e39d1f3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Sarah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5f3e39d1f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Teresa: In late 2020 through early 2021 Sarah and I, along with 2 taskforce partners, participated in a national collaborative learning </a:t>
            </a:r>
            <a:r>
              <a:rPr lang="en"/>
              <a:t>institute</a:t>
            </a:r>
            <a:r>
              <a:rPr lang="en"/>
              <a:t>, ASPIRE (ACES and Suicide Prevention in a Remote Environment) sponsored by UNCIPRC.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we talk about belonging, we need to talk about ourselves within our systems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Systems thinking allows us to zoom out and to look at all of the rules, people, norms, barrier, etc. so that we can see patterns in addressing our issues and breakdown barriers to include a whole-community approach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foundational tool, Strength and Protective Factors framework will be reviewed and discussed during the breakout session!</a:t>
            </a:r>
            <a:endParaRPr/>
          </a:p>
        </p:txBody>
      </p:sp>
      <p:sp>
        <p:nvSpPr>
          <p:cNvPr id="139" name="Google Shape;139;g15f3e39d1f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5f3e39d1f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
        <p:nvSpPr>
          <p:cNvPr id="146" name="Google Shape;146;g15f3e39d1f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f3e39d1f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
        <p:nvSpPr>
          <p:cNvPr id="153" name="Google Shape;153;g15f3e39d1f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608b03739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608b03739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86b41bd85_0_7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86b41bd85_0_7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586b41bd85_0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586b41bd85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586b41bd85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586b41bd85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 to </a:t>
            </a:r>
            <a:r>
              <a:rPr lang="en"/>
              <a:t>introduce</a:t>
            </a:r>
            <a:r>
              <a:rPr lang="en"/>
              <a:t> first. Who I am. My organization. Overview of my work. </a:t>
            </a:r>
            <a:endParaRPr/>
          </a:p>
          <a:p>
            <a:pPr indent="0" lvl="0" marL="0" rtl="0" algn="l">
              <a:spcBef>
                <a:spcPts val="0"/>
              </a:spcBef>
              <a:spcAft>
                <a:spcPts val="0"/>
              </a:spcAft>
              <a:buNone/>
            </a:pPr>
            <a:r>
              <a:rPr lang="en"/>
              <a:t>Teresa to introduce second. Who I am. My organization. Overview of my work. Funding reason. Overview of the presentation. (Play a game, brief overview of the timeline, share some data, and move into breakout groups for discussion.)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5f35c0e419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5f35c0e419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Teresa: Our CCO serves the region of Clatsop, Columbia and Tillamook Counties- we’ll mostly be </a:t>
            </a:r>
            <a:r>
              <a:rPr lang="en"/>
              <a:t>talking</a:t>
            </a:r>
            <a:r>
              <a:rPr lang="en"/>
              <a:t> about the work in Columbia County today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we are (Northwest Oregon); compared to the 3 counties to the east of us, we are similar in land area/square miles and have about 1/15th the number of people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f35c0e419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5f35c0e41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5f35c0e419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g15f35c0e419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Teresa: This data comes from the OHA’s Center for Health Statistics and just reflects the people who are residents of our counties who died by suicide, whether or not they occured in the county.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see that in our area, suicide rates are more similar to rates of rural areas in Oregon and </a:t>
            </a:r>
            <a:r>
              <a:rPr lang="en"/>
              <a:t>devastating when looking at years of potential life lost</a:t>
            </a:r>
            <a:endParaRPr/>
          </a:p>
        </p:txBody>
      </p:sp>
      <p:sp>
        <p:nvSpPr>
          <p:cNvPr id="98" name="Google Shape;98;g15f35c0e419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586b41bd85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586b41bd85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586b41bd85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586b41bd85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I mentioned, SP is an important priority for our CCO, in 2018 Columbia Health Services decides to fully invest staff into SP, with the help of a large grant from our CCO.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We’re going to share some highlights of this 5 year project in this presentation before sharing and discussing some of the tools that we used during our breakout sessions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5f3e39d1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Teresa </a:t>
            </a:r>
            <a:endParaRPr/>
          </a:p>
          <a:p>
            <a:pPr indent="0" lvl="0" marL="0" rtl="0" algn="l">
              <a:spcBef>
                <a:spcPts val="0"/>
              </a:spcBef>
              <a:spcAft>
                <a:spcPts val="0"/>
              </a:spcAft>
              <a:buNone/>
            </a:pPr>
            <a:r>
              <a:rPr lang="en"/>
              <a:t>In 2018, after a string of youth suicides in our county, Columbia Health Services and local school developed a task force to address the issue and identify and decide they needed more support and to fully invest in suicide prevention.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Suicide Prevention Coordinator worked to coordinate the task force, develop communication and awareness </a:t>
            </a:r>
            <a:r>
              <a:rPr lang="en"/>
              <a:t>campaigns</a:t>
            </a:r>
            <a:r>
              <a:rPr lang="en"/>
              <a:t>, and to traini community members provide TOT in Evidence-based SP programming, </a:t>
            </a:r>
            <a:r>
              <a:rPr lang="en"/>
              <a:t>including</a:t>
            </a:r>
            <a:r>
              <a:rPr lang="en"/>
              <a:t> QPR, ASIST, Connect Postvention, and Sources of Strength. </a:t>
            </a:r>
            <a:endParaRPr/>
          </a:p>
        </p:txBody>
      </p:sp>
      <p:sp>
        <p:nvSpPr>
          <p:cNvPr id="118" name="Google Shape;118;g15f3e39d1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5f3e39d1f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Sarah</a:t>
            </a:r>
            <a:endParaRPr/>
          </a:p>
        </p:txBody>
      </p:sp>
      <p:sp>
        <p:nvSpPr>
          <p:cNvPr id="125" name="Google Shape;125;g15f3e39d1f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dy: Left side column layout with video">
  <p:cSld name="1_Body: Left side column layout with video">
    <p:spTree>
      <p:nvGrpSpPr>
        <p:cNvPr id="52" name="Shape 52"/>
        <p:cNvGrpSpPr/>
        <p:nvPr/>
      </p:nvGrpSpPr>
      <p:grpSpPr>
        <a:xfrm>
          <a:off x="0" y="0"/>
          <a:ext cx="0" cy="0"/>
          <a:chOff x="0" y="0"/>
          <a:chExt cx="0" cy="0"/>
        </a:xfrm>
      </p:grpSpPr>
      <p:sp>
        <p:nvSpPr>
          <p:cNvPr id="53" name="Google Shape;53;p13"/>
          <p:cNvSpPr txBox="1"/>
          <p:nvPr>
            <p:ph idx="12" type="sldNum"/>
          </p:nvPr>
        </p:nvSpPr>
        <p:spPr>
          <a:xfrm>
            <a:off x="1562101" y="4720172"/>
            <a:ext cx="1005000" cy="238500"/>
          </a:xfrm>
          <a:prstGeom prst="rect">
            <a:avLst/>
          </a:prstGeom>
          <a:noFill/>
          <a:ln>
            <a:noFill/>
          </a:ln>
        </p:spPr>
        <p:txBody>
          <a:bodyPr anchorCtr="0" anchor="ctr" bIns="34275" lIns="0" spcFirstLastPara="1" rIns="0" wrap="square" tIns="34275">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r>
              <a:rPr lang="en"/>
              <a:t>|    page </a:t>
            </a:r>
            <a:fld id="{00000000-1234-1234-1234-123412341234}" type="slidenum">
              <a:rPr lang="en"/>
              <a:t>‹#›</a:t>
            </a:fld>
            <a:endParaRPr/>
          </a:p>
        </p:txBody>
      </p:sp>
      <p:sp>
        <p:nvSpPr>
          <p:cNvPr id="54" name="Google Shape;54;p13"/>
          <p:cNvSpPr txBox="1"/>
          <p:nvPr>
            <p:ph type="ctrTitle"/>
          </p:nvPr>
        </p:nvSpPr>
        <p:spPr>
          <a:xfrm>
            <a:off x="457200" y="376769"/>
            <a:ext cx="2590800" cy="1508100"/>
          </a:xfrm>
          <a:prstGeom prst="rect">
            <a:avLst/>
          </a:prstGeom>
          <a:noFill/>
          <a:ln>
            <a:noFill/>
          </a:ln>
        </p:spPr>
        <p:txBody>
          <a:bodyPr anchorCtr="0" anchor="t" bIns="34275" lIns="68575" spcFirstLastPara="1" rIns="68575" wrap="square" tIns="34275">
            <a:noAutofit/>
          </a:bodyPr>
          <a:lstStyle>
            <a:lvl1pPr lvl="0" rtl="0" algn="l">
              <a:lnSpc>
                <a:spcPct val="108824"/>
              </a:lnSpc>
              <a:spcBef>
                <a:spcPts val="0"/>
              </a:spcBef>
              <a:spcAft>
                <a:spcPts val="0"/>
              </a:spcAft>
              <a:buClr>
                <a:schemeClr val="dk1"/>
              </a:buClr>
              <a:buSzPts val="3400"/>
              <a:buFont typeface="Calibri"/>
              <a:buNone/>
              <a:defRPr sz="3400">
                <a:solidFill>
                  <a:schemeClr val="dk1"/>
                </a:solidFill>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55" name="Google Shape;55;p13"/>
          <p:cNvSpPr txBox="1"/>
          <p:nvPr>
            <p:ph idx="1" type="body"/>
          </p:nvPr>
        </p:nvSpPr>
        <p:spPr>
          <a:xfrm>
            <a:off x="3266903" y="594136"/>
            <a:ext cx="5419800" cy="4000200"/>
          </a:xfrm>
          <a:prstGeom prst="rect">
            <a:avLst/>
          </a:prstGeom>
          <a:noFill/>
          <a:ln>
            <a:noFill/>
          </a:ln>
        </p:spPr>
        <p:txBody>
          <a:bodyPr anchorCtr="0" anchor="t" bIns="34275" lIns="68575" spcFirstLastPara="1" rIns="68575" wrap="square" tIns="34275">
            <a:noAutofit/>
          </a:bodyPr>
          <a:lstStyle>
            <a:lvl1pPr indent="-317500" lvl="0" marL="457200" marR="0" rtl="0" algn="l">
              <a:lnSpc>
                <a:spcPct val="90000"/>
              </a:lnSpc>
              <a:spcBef>
                <a:spcPts val="500"/>
              </a:spcBef>
              <a:spcAft>
                <a:spcPts val="0"/>
              </a:spcAft>
              <a:buClr>
                <a:schemeClr val="dk2"/>
              </a:buClr>
              <a:buSzPts val="1400"/>
              <a:buFont typeface="Arial"/>
              <a:buChar char="•"/>
              <a:defRPr b="0" i="0" sz="1400">
                <a:solidFill>
                  <a:schemeClr val="dk2"/>
                </a:solidFill>
                <a:latin typeface="Calibri"/>
                <a:ea typeface="Calibri"/>
                <a:cs typeface="Calibri"/>
                <a:sym typeface="Calibri"/>
              </a:defRPr>
            </a:lvl1pPr>
            <a:lvl2pPr indent="-317500" lvl="1" marL="914400" marR="0" rtl="0" algn="l">
              <a:lnSpc>
                <a:spcPct val="90000"/>
              </a:lnSpc>
              <a:spcBef>
                <a:spcPts val="500"/>
              </a:spcBef>
              <a:spcAft>
                <a:spcPts val="0"/>
              </a:spcAft>
              <a:buClr>
                <a:srgbClr val="00CBAE"/>
              </a:buClr>
              <a:buSzPts val="1400"/>
              <a:buFont typeface="Arial"/>
              <a:buChar char="•"/>
              <a:defRPr b="0" i="0" sz="1400">
                <a:solidFill>
                  <a:srgbClr val="00CBAE"/>
                </a:solidFill>
                <a:latin typeface="Calibri"/>
                <a:ea typeface="Calibri"/>
                <a:cs typeface="Calibri"/>
                <a:sym typeface="Calibri"/>
              </a:defRPr>
            </a:lvl2pPr>
            <a:lvl3pPr indent="-317500" lvl="2" marL="1371600" marR="0" rtl="0" algn="l">
              <a:lnSpc>
                <a:spcPct val="90000"/>
              </a:lnSpc>
              <a:spcBef>
                <a:spcPts val="500"/>
              </a:spcBef>
              <a:spcAft>
                <a:spcPts val="0"/>
              </a:spcAft>
              <a:buClr>
                <a:srgbClr val="00CBAE"/>
              </a:buClr>
              <a:buSzPts val="1400"/>
              <a:buFont typeface="Arial"/>
              <a:buChar char="•"/>
              <a:defRPr b="0" i="0" sz="1400">
                <a:solidFill>
                  <a:srgbClr val="00CBAE"/>
                </a:solidFill>
                <a:latin typeface="Calibri"/>
                <a:ea typeface="Calibri"/>
                <a:cs typeface="Calibri"/>
                <a:sym typeface="Calibri"/>
              </a:defRPr>
            </a:lvl3pPr>
            <a:lvl4pPr indent="-317500" lvl="3" marL="1828800" marR="0" rtl="0" algn="l">
              <a:lnSpc>
                <a:spcPct val="90000"/>
              </a:lnSpc>
              <a:spcBef>
                <a:spcPts val="500"/>
              </a:spcBef>
              <a:spcAft>
                <a:spcPts val="0"/>
              </a:spcAft>
              <a:buClr>
                <a:srgbClr val="00CBAE"/>
              </a:buClr>
              <a:buSzPts val="1400"/>
              <a:buFont typeface="Arial"/>
              <a:buChar char="•"/>
              <a:defRPr b="0" i="0" sz="1400">
                <a:solidFill>
                  <a:srgbClr val="00CBAE"/>
                </a:solidFill>
                <a:latin typeface="Calibri"/>
                <a:ea typeface="Calibri"/>
                <a:cs typeface="Calibri"/>
                <a:sym typeface="Calibri"/>
              </a:defRPr>
            </a:lvl4pPr>
            <a:lvl5pPr indent="-317500" lvl="4" marL="2286000" marR="0" rtl="0" algn="l">
              <a:lnSpc>
                <a:spcPct val="90000"/>
              </a:lnSpc>
              <a:spcBef>
                <a:spcPts val="500"/>
              </a:spcBef>
              <a:spcAft>
                <a:spcPts val="0"/>
              </a:spcAft>
              <a:buClr>
                <a:srgbClr val="00CBAE"/>
              </a:buClr>
              <a:buSzPts val="1400"/>
              <a:buFont typeface="Arial"/>
              <a:buChar char="•"/>
              <a:defRPr b="0" i="0" sz="1400">
                <a:solidFill>
                  <a:srgbClr val="00CBAE"/>
                </a:solidFill>
                <a:latin typeface="Calibri"/>
                <a:ea typeface="Calibri"/>
                <a:cs typeface="Calibri"/>
                <a:sym typeface="Calibri"/>
              </a:defRPr>
            </a:lvl5pPr>
            <a:lvl6pPr indent="-317500" lvl="5" marL="2743200" rtl="0" algn="l">
              <a:spcBef>
                <a:spcPts val="300"/>
              </a:spcBef>
              <a:spcAft>
                <a:spcPts val="0"/>
              </a:spcAft>
              <a:buClr>
                <a:schemeClr val="dk1"/>
              </a:buClr>
              <a:buSzPts val="1400"/>
              <a:buChar char="■"/>
              <a:defRPr/>
            </a:lvl6pPr>
            <a:lvl7pPr indent="-317500" lvl="6" marL="3200400" rtl="0" algn="l">
              <a:spcBef>
                <a:spcPts val="1200"/>
              </a:spcBef>
              <a:spcAft>
                <a:spcPts val="0"/>
              </a:spcAft>
              <a:buClr>
                <a:schemeClr val="dk1"/>
              </a:buClr>
              <a:buSzPts val="1400"/>
              <a:buChar char="●"/>
              <a:defRPr/>
            </a:lvl7pPr>
            <a:lvl8pPr indent="-317500" lvl="7" marL="3657600" rtl="0" algn="l">
              <a:spcBef>
                <a:spcPts val="1200"/>
              </a:spcBef>
              <a:spcAft>
                <a:spcPts val="0"/>
              </a:spcAft>
              <a:buClr>
                <a:schemeClr val="dk1"/>
              </a:buClr>
              <a:buSzPts val="1400"/>
              <a:buChar char="○"/>
              <a:defRPr/>
            </a:lvl8pPr>
            <a:lvl9pPr indent="-317500" lvl="8" marL="4114800" rtl="0" algn="l">
              <a:spcBef>
                <a:spcPts val="1200"/>
              </a:spcBef>
              <a:spcAft>
                <a:spcPts val="1200"/>
              </a:spcAft>
              <a:buClr>
                <a:schemeClr val="dk1"/>
              </a:buClr>
              <a:buSzPts val="1400"/>
              <a:buChar char="■"/>
              <a:defRPr/>
            </a:lvl9pPr>
          </a:lstStyle>
          <a:p/>
        </p:txBody>
      </p:sp>
      <p:sp>
        <p:nvSpPr>
          <p:cNvPr id="56" name="Google Shape;56;p13"/>
          <p:cNvSpPr/>
          <p:nvPr>
            <p:ph idx="2" type="media"/>
          </p:nvPr>
        </p:nvSpPr>
        <p:spPr>
          <a:xfrm>
            <a:off x="6783011" y="99485"/>
            <a:ext cx="2279700" cy="12696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500"/>
              </a:spcBef>
              <a:spcAft>
                <a:spcPts val="0"/>
              </a:spcAft>
              <a:buClr>
                <a:srgbClr val="D8D8D8"/>
              </a:buClr>
              <a:buSzPts val="2000"/>
              <a:buFont typeface="Arial"/>
              <a:buNone/>
              <a:defRPr b="0" i="0" sz="2000" u="none" cap="none" strike="noStrike">
                <a:solidFill>
                  <a:srgbClr val="D8D8D8"/>
                </a:solidFill>
                <a:latin typeface="Calibri"/>
                <a:ea typeface="Calibri"/>
                <a:cs typeface="Calibri"/>
                <a:sym typeface="Calibri"/>
              </a:defRPr>
            </a:lvl1pPr>
            <a:lvl2pPr lvl="1" marR="0" rtl="0" algn="l">
              <a:lnSpc>
                <a:spcPct val="90000"/>
              </a:lnSpc>
              <a:spcBef>
                <a:spcPts val="500"/>
              </a:spcBef>
              <a:spcAft>
                <a:spcPts val="0"/>
              </a:spcAft>
              <a:buClr>
                <a:srgbClr val="003C71"/>
              </a:buClr>
              <a:buSzPts val="2000"/>
              <a:buFont typeface="Arial"/>
              <a:buChar char="•"/>
              <a:defRPr b="0" i="0" sz="2000" u="none" cap="none" strike="noStrike">
                <a:solidFill>
                  <a:srgbClr val="003C71"/>
                </a:solidFill>
                <a:latin typeface="Calibri"/>
                <a:ea typeface="Calibri"/>
                <a:cs typeface="Calibri"/>
                <a:sym typeface="Calibri"/>
              </a:defRPr>
            </a:lvl2pPr>
            <a:lvl3pPr lvl="2" marR="0" rtl="0" algn="l">
              <a:lnSpc>
                <a:spcPct val="90000"/>
              </a:lnSpc>
              <a:spcBef>
                <a:spcPts val="500"/>
              </a:spcBef>
              <a:spcAft>
                <a:spcPts val="0"/>
              </a:spcAft>
              <a:buClr>
                <a:srgbClr val="003C71"/>
              </a:buClr>
              <a:buSzPts val="1400"/>
              <a:buFont typeface="Arial"/>
              <a:buChar char="•"/>
              <a:defRPr b="0" i="0" sz="1400" u="none" cap="none" strike="noStrike">
                <a:solidFill>
                  <a:srgbClr val="003C71"/>
                </a:solidFill>
                <a:latin typeface="Calibri"/>
                <a:ea typeface="Calibri"/>
                <a:cs typeface="Calibri"/>
                <a:sym typeface="Calibri"/>
              </a:defRPr>
            </a:lvl3pPr>
            <a:lvl4pPr lvl="3" marR="0" rtl="0" algn="l">
              <a:lnSpc>
                <a:spcPct val="90000"/>
              </a:lnSpc>
              <a:spcBef>
                <a:spcPts val="500"/>
              </a:spcBef>
              <a:spcAft>
                <a:spcPts val="0"/>
              </a:spcAft>
              <a:buClr>
                <a:srgbClr val="003C71"/>
              </a:buClr>
              <a:buSzPts val="1400"/>
              <a:buFont typeface="Arial"/>
              <a:buChar char="•"/>
              <a:defRPr b="0" i="0" sz="1400" u="none" cap="none" strike="noStrike">
                <a:solidFill>
                  <a:srgbClr val="003C71"/>
                </a:solidFill>
                <a:latin typeface="Calibri"/>
                <a:ea typeface="Calibri"/>
                <a:cs typeface="Calibri"/>
                <a:sym typeface="Calibri"/>
              </a:defRPr>
            </a:lvl4pPr>
            <a:lvl5pPr lvl="4" marR="0" rtl="0" algn="l">
              <a:lnSpc>
                <a:spcPct val="90000"/>
              </a:lnSpc>
              <a:spcBef>
                <a:spcPts val="500"/>
              </a:spcBef>
              <a:spcAft>
                <a:spcPts val="0"/>
              </a:spcAft>
              <a:buClr>
                <a:srgbClr val="003C71"/>
              </a:buClr>
              <a:buSzPts val="1400"/>
              <a:buFont typeface="Arial"/>
              <a:buChar char="•"/>
              <a:defRPr b="0" i="0" sz="1400" u="none" cap="none" strike="noStrike">
                <a:solidFill>
                  <a:srgbClr val="003C7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13"/>
          <p:cNvSpPr txBox="1"/>
          <p:nvPr>
            <p:ph idx="3" type="body"/>
          </p:nvPr>
        </p:nvSpPr>
        <p:spPr>
          <a:xfrm>
            <a:off x="464652" y="1991911"/>
            <a:ext cx="2583600" cy="2602500"/>
          </a:xfrm>
          <a:prstGeom prst="rect">
            <a:avLst/>
          </a:prstGeom>
          <a:noFill/>
          <a:ln>
            <a:noFill/>
          </a:ln>
        </p:spPr>
        <p:txBody>
          <a:bodyPr anchorCtr="0" anchor="t" bIns="34275" lIns="68575" spcFirstLastPara="1" rIns="68575" wrap="square" tIns="34275">
            <a:noAutofit/>
          </a:bodyPr>
          <a:lstStyle>
            <a:lvl1pPr indent="-228600" lvl="0" marL="457200" rtl="0" algn="l">
              <a:lnSpc>
                <a:spcPct val="108343"/>
              </a:lnSpc>
              <a:spcBef>
                <a:spcPts val="0"/>
              </a:spcBef>
              <a:spcAft>
                <a:spcPts val="0"/>
              </a:spcAft>
              <a:buClr>
                <a:srgbClr val="A39382"/>
              </a:buClr>
              <a:buSzPts val="2400"/>
              <a:buFont typeface="Calibri"/>
              <a:buNone/>
              <a:defRPr sz="2400">
                <a:solidFill>
                  <a:srgbClr val="A39382"/>
                </a:solidFill>
              </a:defRPr>
            </a:lvl1pPr>
            <a:lvl2pPr indent="-317500" lvl="1" marL="914400" rtl="0" algn="l">
              <a:lnSpc>
                <a:spcPct val="90000"/>
              </a:lnSpc>
              <a:spcBef>
                <a:spcPts val="500"/>
              </a:spcBef>
              <a:spcAft>
                <a:spcPts val="0"/>
              </a:spcAft>
              <a:buClr>
                <a:srgbClr val="003C71"/>
              </a:buClr>
              <a:buSzPts val="1400"/>
              <a:buChar char="○"/>
              <a:defRPr/>
            </a:lvl2pPr>
            <a:lvl3pPr indent="-317500" lvl="2" marL="1371600" rtl="0" algn="l">
              <a:lnSpc>
                <a:spcPct val="90000"/>
              </a:lnSpc>
              <a:spcBef>
                <a:spcPts val="500"/>
              </a:spcBef>
              <a:spcAft>
                <a:spcPts val="0"/>
              </a:spcAft>
              <a:buClr>
                <a:srgbClr val="003C71"/>
              </a:buClr>
              <a:buSzPts val="1400"/>
              <a:buChar char="■"/>
              <a:defRPr/>
            </a:lvl3pPr>
            <a:lvl4pPr indent="-317500" lvl="3" marL="1828800" rtl="0" algn="l">
              <a:lnSpc>
                <a:spcPct val="90000"/>
              </a:lnSpc>
              <a:spcBef>
                <a:spcPts val="500"/>
              </a:spcBef>
              <a:spcAft>
                <a:spcPts val="0"/>
              </a:spcAft>
              <a:buClr>
                <a:srgbClr val="003C71"/>
              </a:buClr>
              <a:buSzPts val="1400"/>
              <a:buChar char="●"/>
              <a:defRPr/>
            </a:lvl4pPr>
            <a:lvl5pPr indent="-317500" lvl="4" marL="2286000" rtl="0" algn="l">
              <a:lnSpc>
                <a:spcPct val="90000"/>
              </a:lnSpc>
              <a:spcBef>
                <a:spcPts val="500"/>
              </a:spcBef>
              <a:spcAft>
                <a:spcPts val="0"/>
              </a:spcAft>
              <a:buClr>
                <a:srgbClr val="003C71"/>
              </a:buClr>
              <a:buSzPts val="1400"/>
              <a:buChar char="○"/>
              <a:defRPr/>
            </a:lvl5pPr>
            <a:lvl6pPr indent="-317500" lvl="5" marL="2743200" rtl="0" algn="l">
              <a:spcBef>
                <a:spcPts val="300"/>
              </a:spcBef>
              <a:spcAft>
                <a:spcPts val="0"/>
              </a:spcAft>
              <a:buClr>
                <a:schemeClr val="dk1"/>
              </a:buClr>
              <a:buSzPts val="1400"/>
              <a:buChar char="■"/>
              <a:defRPr/>
            </a:lvl6pPr>
            <a:lvl7pPr indent="-317500" lvl="6" marL="3200400" rtl="0" algn="l">
              <a:spcBef>
                <a:spcPts val="1200"/>
              </a:spcBef>
              <a:spcAft>
                <a:spcPts val="0"/>
              </a:spcAft>
              <a:buClr>
                <a:schemeClr val="dk1"/>
              </a:buClr>
              <a:buSzPts val="1400"/>
              <a:buChar char="●"/>
              <a:defRPr/>
            </a:lvl7pPr>
            <a:lvl8pPr indent="-317500" lvl="7" marL="3657600" rtl="0" algn="l">
              <a:spcBef>
                <a:spcPts val="1200"/>
              </a:spcBef>
              <a:spcAft>
                <a:spcPts val="0"/>
              </a:spcAft>
              <a:buClr>
                <a:schemeClr val="dk1"/>
              </a:buClr>
              <a:buSzPts val="1400"/>
              <a:buChar char="○"/>
              <a:defRPr/>
            </a:lvl8pPr>
            <a:lvl9pPr indent="-317500" lvl="8" marL="4114800" rtl="0" algn="l">
              <a:spcBef>
                <a:spcPts val="1200"/>
              </a:spcBef>
              <a:spcAft>
                <a:spcPts val="120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jpg"/><Relationship Id="rId4" Type="http://schemas.openxmlformats.org/officeDocument/2006/relationships/image" Target="../media/image26.jpg"/><Relationship Id="rId5" Type="http://schemas.openxmlformats.org/officeDocument/2006/relationships/image" Target="../media/image31.png"/><Relationship Id="rId6"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visual-data.dhsoha.state.or.us/t/OHA/views/CountyDash/CountyDash_cause?:showAppBanner=false&amp;:display_count=n&amp;:showVizHome=n&amp;:origin=viz_share_link&amp;:isGuestRedirectFromVizportal=y&amp;:embed=y" TargetMode="External"/><Relationship Id="rId4" Type="http://schemas.openxmlformats.org/officeDocument/2006/relationships/hyperlink" Target="https://www.columbia-health.org/suicide.html" TargetMode="External"/><Relationship Id="rId5" Type="http://schemas.openxmlformats.org/officeDocument/2006/relationships/hyperlink" Target="https://iprc.unc.edu/" TargetMode="External"/><Relationship Id="rId6" Type="http://schemas.openxmlformats.org/officeDocument/2006/relationships/hyperlink" Target="https://www.colpachealth.org/about-us/regional-health-improvement-plan" TargetMode="External"/><Relationship Id="rId7"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2.jp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 Id="rId4" Type="http://schemas.openxmlformats.org/officeDocument/2006/relationships/image" Target="../media/image12.gif"/><Relationship Id="rId5" Type="http://schemas.openxmlformats.org/officeDocument/2006/relationships/image" Target="../media/image8.gif"/><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9.jpg"/><Relationship Id="rId4" Type="http://schemas.openxmlformats.org/officeDocument/2006/relationships/image" Target="../media/image11.jpg"/><Relationship Id="rId5" Type="http://schemas.openxmlformats.org/officeDocument/2006/relationships/image" Target="../media/image6.jpg"/><Relationship Id="rId6" Type="http://schemas.openxmlformats.org/officeDocument/2006/relationships/image" Target="../media/image14.jpg"/><Relationship Id="rId7"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0" y="1597425"/>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Belonging </a:t>
            </a:r>
            <a:endParaRPr/>
          </a:p>
        </p:txBody>
      </p:sp>
      <p:sp>
        <p:nvSpPr>
          <p:cNvPr id="63" name="Google Shape;63;p14"/>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Back to the Basics: A Rural Community Effort</a:t>
            </a:r>
            <a:endParaRPr/>
          </a:p>
        </p:txBody>
      </p:sp>
      <p:pic>
        <p:nvPicPr>
          <p:cNvPr id="64" name="Google Shape;64;p14"/>
          <p:cNvPicPr preferRelativeResize="0"/>
          <p:nvPr/>
        </p:nvPicPr>
        <p:blipFill>
          <a:blip r:embed="rId3">
            <a:alphaModFix/>
          </a:blip>
          <a:stretch>
            <a:fillRect/>
          </a:stretch>
        </p:blipFill>
        <p:spPr>
          <a:xfrm>
            <a:off x="134075" y="182637"/>
            <a:ext cx="2459377" cy="953501"/>
          </a:xfrm>
          <a:prstGeom prst="rect">
            <a:avLst/>
          </a:prstGeom>
          <a:noFill/>
          <a:ln>
            <a:noFill/>
          </a:ln>
        </p:spPr>
      </p:pic>
      <p:pic>
        <p:nvPicPr>
          <p:cNvPr id="65" name="Google Shape;65;p14"/>
          <p:cNvPicPr preferRelativeResize="0"/>
          <p:nvPr/>
        </p:nvPicPr>
        <p:blipFill>
          <a:blip r:embed="rId4">
            <a:alphaModFix/>
          </a:blip>
          <a:stretch>
            <a:fillRect/>
          </a:stretch>
        </p:blipFill>
        <p:spPr>
          <a:xfrm>
            <a:off x="7075400" y="216475"/>
            <a:ext cx="1905000" cy="885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3"/>
          <p:cNvPicPr preferRelativeResize="0"/>
          <p:nvPr/>
        </p:nvPicPr>
        <p:blipFill rotWithShape="1">
          <a:blip r:embed="rId3">
            <a:alphaModFix/>
          </a:blip>
          <a:srcRect b="0" l="0" r="0" t="0"/>
          <a:stretch/>
        </p:blipFill>
        <p:spPr>
          <a:xfrm>
            <a:off x="6263049" y="484133"/>
            <a:ext cx="1504950" cy="809625"/>
          </a:xfrm>
          <a:prstGeom prst="rect">
            <a:avLst/>
          </a:prstGeom>
          <a:noFill/>
          <a:ln>
            <a:noFill/>
          </a:ln>
        </p:spPr>
      </p:pic>
      <p:pic>
        <p:nvPicPr>
          <p:cNvPr id="135" name="Google Shape;135;p23"/>
          <p:cNvPicPr preferRelativeResize="0"/>
          <p:nvPr/>
        </p:nvPicPr>
        <p:blipFill rotWithShape="1">
          <a:blip r:embed="rId4">
            <a:alphaModFix/>
          </a:blip>
          <a:srcRect b="0" l="0" r="0" t="0"/>
          <a:stretch/>
        </p:blipFill>
        <p:spPr>
          <a:xfrm>
            <a:off x="757524" y="-92208"/>
            <a:ext cx="3110740" cy="5143500"/>
          </a:xfrm>
          <a:prstGeom prst="rect">
            <a:avLst/>
          </a:prstGeom>
          <a:noFill/>
          <a:ln>
            <a:noFill/>
          </a:ln>
        </p:spPr>
      </p:pic>
      <p:sp>
        <p:nvSpPr>
          <p:cNvPr id="136" name="Google Shape;136;p23"/>
          <p:cNvSpPr txBox="1"/>
          <p:nvPr/>
        </p:nvSpPr>
        <p:spPr>
          <a:xfrm>
            <a:off x="4833257" y="1408171"/>
            <a:ext cx="4065000" cy="3294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New SP Coordinator</a:t>
            </a:r>
            <a:endParaRPr/>
          </a:p>
          <a:p>
            <a:pPr indent="-342900" lvl="0" marL="342900" marR="0" rtl="0" algn="l">
              <a:lnSpc>
                <a:spcPct val="100000"/>
              </a:lnSpc>
              <a:spcBef>
                <a:spcPts val="1200"/>
              </a:spcBef>
              <a:spcAft>
                <a:spcPts val="0"/>
              </a:spcAft>
              <a:buClr>
                <a:srgbClr val="000000"/>
              </a:buClr>
              <a:buSzPts val="2400"/>
              <a:buFont typeface="Arial"/>
              <a:buChar char="•"/>
            </a:pPr>
            <a:r>
              <a:rPr b="1" i="0" lang="en" sz="2400" u="none" cap="none" strike="noStrike">
                <a:solidFill>
                  <a:srgbClr val="000000"/>
                </a:solidFill>
                <a:latin typeface="Poppins"/>
                <a:ea typeface="Poppins"/>
                <a:cs typeface="Poppins"/>
                <a:sym typeface="Poppins"/>
              </a:rPr>
              <a:t>Covid</a:t>
            </a:r>
            <a:endParaRPr/>
          </a:p>
          <a:p>
            <a:pPr indent="-342900" lvl="0" marL="342900" marR="0" rtl="0" algn="l">
              <a:lnSpc>
                <a:spcPct val="100000"/>
              </a:lnSpc>
              <a:spcBef>
                <a:spcPts val="120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Virtual SP Trainings</a:t>
            </a:r>
            <a:endParaRPr/>
          </a:p>
          <a:p>
            <a:pPr indent="-342900" lvl="0" marL="342900" marR="0" rtl="0" algn="l">
              <a:lnSpc>
                <a:spcPct val="100000"/>
              </a:lnSpc>
              <a:spcBef>
                <a:spcPts val="120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Creative Connections - Blog, Virtual Connection</a:t>
            </a:r>
            <a:endParaRPr/>
          </a:p>
          <a:p>
            <a:pPr indent="-342900" lvl="0" marL="342900" marR="0" rtl="0" algn="l">
              <a:lnSpc>
                <a:spcPct val="100000"/>
              </a:lnSpc>
              <a:spcBef>
                <a:spcPts val="120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Community Survey</a:t>
            </a:r>
            <a:endParaRPr b="0" i="0" sz="2400" u="none" cap="none" strike="noStrike">
              <a:solidFill>
                <a:srgbClr val="000000"/>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b="0" l="0" r="0" t="0"/>
          <a:stretch/>
        </p:blipFill>
        <p:spPr>
          <a:xfrm>
            <a:off x="717417" y="1140519"/>
            <a:ext cx="2038350" cy="895350"/>
          </a:xfrm>
          <a:prstGeom prst="rect">
            <a:avLst/>
          </a:prstGeom>
          <a:noFill/>
          <a:ln>
            <a:noFill/>
          </a:ln>
        </p:spPr>
      </p:pic>
      <p:pic>
        <p:nvPicPr>
          <p:cNvPr id="142" name="Google Shape;142;p24"/>
          <p:cNvPicPr preferRelativeResize="0"/>
          <p:nvPr/>
        </p:nvPicPr>
        <p:blipFill rotWithShape="1">
          <a:blip r:embed="rId4">
            <a:alphaModFix/>
          </a:blip>
          <a:srcRect b="0" l="0" r="0" t="0"/>
          <a:stretch/>
        </p:blipFill>
        <p:spPr>
          <a:xfrm>
            <a:off x="4572000" y="43752"/>
            <a:ext cx="4284620" cy="3607395"/>
          </a:xfrm>
          <a:prstGeom prst="rect">
            <a:avLst/>
          </a:prstGeom>
          <a:noFill/>
          <a:ln>
            <a:noFill/>
          </a:ln>
        </p:spPr>
      </p:pic>
      <p:sp>
        <p:nvSpPr>
          <p:cNvPr id="143" name="Google Shape;143;p24"/>
          <p:cNvSpPr txBox="1"/>
          <p:nvPr/>
        </p:nvSpPr>
        <p:spPr>
          <a:xfrm>
            <a:off x="211311" y="2035869"/>
            <a:ext cx="4045500" cy="2093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Arial"/>
                <a:ea typeface="Arial"/>
                <a:cs typeface="Arial"/>
                <a:sym typeface="Arial"/>
              </a:rPr>
              <a:t>National virtual learning collaborative</a:t>
            </a:r>
            <a:endParaRPr/>
          </a:p>
          <a:p>
            <a:pPr indent="-342900" lvl="0" marL="342900" marR="0" rtl="0" algn="l">
              <a:lnSpc>
                <a:spcPct val="100000"/>
              </a:lnSpc>
              <a:spcBef>
                <a:spcPts val="1200"/>
              </a:spcBef>
              <a:spcAft>
                <a:spcPts val="0"/>
              </a:spcAft>
              <a:buClr>
                <a:srgbClr val="000000"/>
              </a:buClr>
              <a:buSzPts val="2400"/>
              <a:buFont typeface="Arial"/>
              <a:buChar char="•"/>
            </a:pPr>
            <a:r>
              <a:rPr b="0" i="0" lang="en" sz="2400" u="none" cap="none" strike="noStrike">
                <a:solidFill>
                  <a:srgbClr val="000000"/>
                </a:solidFill>
                <a:latin typeface="Arial"/>
                <a:ea typeface="Arial"/>
                <a:cs typeface="Arial"/>
                <a:sym typeface="Arial"/>
              </a:rPr>
              <a:t>Systems thinking tools to help build partnership &amp; sustainability planning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5"/>
          <p:cNvPicPr preferRelativeResize="0"/>
          <p:nvPr/>
        </p:nvPicPr>
        <p:blipFill rotWithShape="1">
          <a:blip r:embed="rId3">
            <a:alphaModFix/>
          </a:blip>
          <a:srcRect b="0" l="0" r="0" t="0"/>
          <a:stretch/>
        </p:blipFill>
        <p:spPr>
          <a:xfrm>
            <a:off x="5653003" y="611722"/>
            <a:ext cx="1771650" cy="1171575"/>
          </a:xfrm>
          <a:prstGeom prst="rect">
            <a:avLst/>
          </a:prstGeom>
          <a:noFill/>
          <a:ln>
            <a:noFill/>
          </a:ln>
        </p:spPr>
      </p:pic>
      <p:pic>
        <p:nvPicPr>
          <p:cNvPr id="149" name="Google Shape;149;p25"/>
          <p:cNvPicPr preferRelativeResize="0"/>
          <p:nvPr/>
        </p:nvPicPr>
        <p:blipFill rotWithShape="1">
          <a:blip r:embed="rId4">
            <a:alphaModFix/>
          </a:blip>
          <a:srcRect b="0" l="0" r="0" t="0"/>
          <a:stretch/>
        </p:blipFill>
        <p:spPr>
          <a:xfrm>
            <a:off x="606581" y="-53788"/>
            <a:ext cx="3612412" cy="5143499"/>
          </a:xfrm>
          <a:prstGeom prst="rect">
            <a:avLst/>
          </a:prstGeom>
          <a:noFill/>
          <a:ln>
            <a:noFill/>
          </a:ln>
        </p:spPr>
      </p:pic>
      <p:sp>
        <p:nvSpPr>
          <p:cNvPr id="150" name="Google Shape;150;p25"/>
          <p:cNvSpPr txBox="1"/>
          <p:nvPr/>
        </p:nvSpPr>
        <p:spPr>
          <a:xfrm>
            <a:off x="4572000" y="2090350"/>
            <a:ext cx="4166700" cy="1723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Campaigns launched: - Pop Up in the Park, Save a Number</a:t>
            </a:r>
            <a:endParaRPr/>
          </a:p>
          <a:p>
            <a:pPr indent="-342900" lvl="0" marL="342900" marR="0" rtl="0" algn="l">
              <a:lnSpc>
                <a:spcPct val="100000"/>
              </a:lnSpc>
              <a:spcBef>
                <a:spcPts val="120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New Trainers Trained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6"/>
          <p:cNvPicPr preferRelativeResize="0"/>
          <p:nvPr/>
        </p:nvPicPr>
        <p:blipFill rotWithShape="1">
          <a:blip r:embed="rId3">
            <a:alphaModFix/>
          </a:blip>
          <a:srcRect b="0" l="0" r="0" t="0"/>
          <a:stretch/>
        </p:blipFill>
        <p:spPr>
          <a:xfrm>
            <a:off x="687562" y="480772"/>
            <a:ext cx="1790700" cy="923925"/>
          </a:xfrm>
          <a:prstGeom prst="rect">
            <a:avLst/>
          </a:prstGeom>
          <a:noFill/>
          <a:ln>
            <a:noFill/>
          </a:ln>
        </p:spPr>
      </p:pic>
      <p:pic>
        <p:nvPicPr>
          <p:cNvPr id="156" name="Google Shape;156;p26"/>
          <p:cNvPicPr preferRelativeResize="0"/>
          <p:nvPr/>
        </p:nvPicPr>
        <p:blipFill rotWithShape="1">
          <a:blip r:embed="rId4">
            <a:alphaModFix/>
          </a:blip>
          <a:srcRect b="0" l="0" r="0" t="0"/>
          <a:stretch/>
        </p:blipFill>
        <p:spPr>
          <a:xfrm>
            <a:off x="4572000" y="-184417"/>
            <a:ext cx="3816604" cy="5143500"/>
          </a:xfrm>
          <a:prstGeom prst="rect">
            <a:avLst/>
          </a:prstGeom>
          <a:noFill/>
          <a:ln>
            <a:noFill/>
          </a:ln>
        </p:spPr>
      </p:pic>
      <p:sp>
        <p:nvSpPr>
          <p:cNvPr id="157" name="Google Shape;157;p26"/>
          <p:cNvSpPr txBox="1"/>
          <p:nvPr/>
        </p:nvSpPr>
        <p:spPr>
          <a:xfrm>
            <a:off x="182500" y="1404701"/>
            <a:ext cx="4131900" cy="3555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Rainier Days - </a:t>
            </a:r>
            <a:r>
              <a:rPr b="0" i="0" lang="en" sz="2300" u="none" cap="none" strike="noStrike">
                <a:solidFill>
                  <a:srgbClr val="000000"/>
                </a:solidFill>
                <a:latin typeface="Poppins"/>
                <a:ea typeface="Poppins"/>
                <a:cs typeface="Poppins"/>
                <a:sym typeface="Poppins"/>
              </a:rPr>
              <a:t>Belonging Campaign</a:t>
            </a:r>
            <a:endParaRPr sz="1300"/>
          </a:p>
          <a:p>
            <a:pPr indent="-336550" lvl="0" marL="342900" marR="0" rtl="0" algn="l">
              <a:lnSpc>
                <a:spcPct val="100000"/>
              </a:lnSpc>
              <a:spcBef>
                <a:spcPts val="1200"/>
              </a:spcBef>
              <a:spcAft>
                <a:spcPts val="0"/>
              </a:spcAft>
              <a:buClr>
                <a:srgbClr val="000000"/>
              </a:buClr>
              <a:buSzPts val="2300"/>
              <a:buFont typeface="Arial"/>
              <a:buChar char="•"/>
            </a:pPr>
            <a:r>
              <a:rPr b="0" i="0" lang="en" sz="2300" u="none" cap="none" strike="noStrike">
                <a:solidFill>
                  <a:srgbClr val="000000"/>
                </a:solidFill>
                <a:latin typeface="Poppins"/>
                <a:ea typeface="Poppins"/>
                <a:cs typeface="Poppins"/>
                <a:sym typeface="Poppins"/>
              </a:rPr>
              <a:t>Additional trainers in community</a:t>
            </a:r>
            <a:endParaRPr sz="1300"/>
          </a:p>
          <a:p>
            <a:pPr indent="-336550" lvl="0" marL="342900" marR="0" rtl="0" algn="l">
              <a:lnSpc>
                <a:spcPct val="100000"/>
              </a:lnSpc>
              <a:spcBef>
                <a:spcPts val="1200"/>
              </a:spcBef>
              <a:spcAft>
                <a:spcPts val="0"/>
              </a:spcAft>
              <a:buClr>
                <a:srgbClr val="000000"/>
              </a:buClr>
              <a:buSzPts val="2300"/>
              <a:buFont typeface="Arial"/>
              <a:buChar char="•"/>
            </a:pPr>
            <a:r>
              <a:rPr b="0" i="0" lang="en" sz="2300" u="none" cap="none" strike="noStrike">
                <a:solidFill>
                  <a:srgbClr val="000000"/>
                </a:solidFill>
                <a:latin typeface="Poppins"/>
                <a:ea typeface="Poppins"/>
                <a:cs typeface="Poppins"/>
                <a:sym typeface="Poppins"/>
              </a:rPr>
              <a:t>Schools adopting SP trainings</a:t>
            </a:r>
            <a:endParaRPr sz="1300"/>
          </a:p>
          <a:p>
            <a:pPr indent="-336550" lvl="0" marL="342900" marR="0" rtl="0" algn="l">
              <a:lnSpc>
                <a:spcPct val="100000"/>
              </a:lnSpc>
              <a:spcBef>
                <a:spcPts val="1200"/>
              </a:spcBef>
              <a:spcAft>
                <a:spcPts val="0"/>
              </a:spcAft>
              <a:buClr>
                <a:srgbClr val="000000"/>
              </a:buClr>
              <a:buSzPts val="2300"/>
              <a:buFont typeface="Arial"/>
              <a:buChar char="•"/>
            </a:pPr>
            <a:r>
              <a:rPr b="0" i="0" lang="en" sz="2300" u="none" cap="none" strike="noStrike">
                <a:solidFill>
                  <a:srgbClr val="000000"/>
                </a:solidFill>
                <a:latin typeface="Poppins"/>
                <a:ea typeface="Poppins"/>
                <a:cs typeface="Poppins"/>
                <a:sym typeface="Poppins"/>
              </a:rPr>
              <a:t>Culture of Care </a:t>
            </a:r>
            <a:endParaRPr b="0" i="0" sz="2300" u="none" cap="none" strike="noStrike">
              <a:solidFill>
                <a:srgbClr val="000000"/>
              </a:solidFill>
              <a:latin typeface="Poppins"/>
              <a:ea typeface="Poppins"/>
              <a:cs typeface="Poppins"/>
              <a:sym typeface="Poppins"/>
            </a:endParaRPr>
          </a:p>
          <a:p>
            <a:pPr indent="-336550" lvl="0" marL="342900" marR="0" rtl="0" algn="l">
              <a:lnSpc>
                <a:spcPct val="100000"/>
              </a:lnSpc>
              <a:spcBef>
                <a:spcPts val="1200"/>
              </a:spcBef>
              <a:spcAft>
                <a:spcPts val="0"/>
              </a:spcAft>
              <a:buSzPts val="2300"/>
              <a:buFont typeface="Poppins"/>
              <a:buChar char="•"/>
            </a:pPr>
            <a:r>
              <a:rPr lang="en" sz="2300">
                <a:latin typeface="Poppins"/>
                <a:ea typeface="Poppins"/>
                <a:cs typeface="Poppins"/>
                <a:sym typeface="Poppins"/>
              </a:rPr>
              <a:t>Mental Health Expansion</a:t>
            </a:r>
            <a:endParaRPr sz="23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Learn more about columbia Health Services </a:t>
            </a:r>
            <a:endParaRPr/>
          </a:p>
          <a:p>
            <a:pPr indent="0" lvl="0" marL="0" rtl="0" algn="l">
              <a:spcBef>
                <a:spcPts val="0"/>
              </a:spcBef>
              <a:spcAft>
                <a:spcPts val="0"/>
              </a:spcAft>
              <a:buNone/>
            </a:pPr>
            <a:r>
              <a:rPr lang="en"/>
              <a:t>Join Our Team!  </a:t>
            </a:r>
            <a:endParaRPr/>
          </a:p>
        </p:txBody>
      </p:sp>
      <p:sp>
        <p:nvSpPr>
          <p:cNvPr id="163" name="Google Shape;163;p27"/>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4" name="Google Shape;164;p27"/>
          <p:cNvPicPr preferRelativeResize="0"/>
          <p:nvPr/>
        </p:nvPicPr>
        <p:blipFill>
          <a:blip r:embed="rId3">
            <a:alphaModFix/>
          </a:blip>
          <a:stretch>
            <a:fillRect/>
          </a:stretch>
        </p:blipFill>
        <p:spPr>
          <a:xfrm>
            <a:off x="2740950" y="1440625"/>
            <a:ext cx="3128250" cy="3128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Break-out Groups </a:t>
            </a:r>
            <a:endParaRPr/>
          </a:p>
        </p:txBody>
      </p:sp>
      <p:sp>
        <p:nvSpPr>
          <p:cNvPr id="170" name="Google Shape;170;p28"/>
          <p:cNvSpPr txBox="1"/>
          <p:nvPr/>
        </p:nvSpPr>
        <p:spPr>
          <a:xfrm>
            <a:off x="311700" y="1231025"/>
            <a:ext cx="28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Group 1: Community Engagement </a:t>
            </a:r>
            <a:endParaRPr/>
          </a:p>
        </p:txBody>
      </p:sp>
      <p:sp>
        <p:nvSpPr>
          <p:cNvPr id="171" name="Google Shape;171;p28"/>
          <p:cNvSpPr txBox="1"/>
          <p:nvPr/>
        </p:nvSpPr>
        <p:spPr>
          <a:xfrm>
            <a:off x="3473875" y="1231025"/>
            <a:ext cx="257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Group 2: Data Collection</a:t>
            </a:r>
            <a:endParaRPr/>
          </a:p>
        </p:txBody>
      </p:sp>
      <p:sp>
        <p:nvSpPr>
          <p:cNvPr id="172" name="Google Shape;172;p28"/>
          <p:cNvSpPr txBox="1"/>
          <p:nvPr/>
        </p:nvSpPr>
        <p:spPr>
          <a:xfrm>
            <a:off x="6369400" y="1231025"/>
            <a:ext cx="257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Group 3: Systems Thinking</a:t>
            </a:r>
            <a:endParaRPr/>
          </a:p>
        </p:txBody>
      </p:sp>
      <p:pic>
        <p:nvPicPr>
          <p:cNvPr id="173" name="Google Shape;173;p28"/>
          <p:cNvPicPr preferRelativeResize="0"/>
          <p:nvPr/>
        </p:nvPicPr>
        <p:blipFill>
          <a:blip r:embed="rId3">
            <a:alphaModFix/>
          </a:blip>
          <a:stretch>
            <a:fillRect/>
          </a:stretch>
        </p:blipFill>
        <p:spPr>
          <a:xfrm>
            <a:off x="311700" y="1970088"/>
            <a:ext cx="2760801" cy="2070601"/>
          </a:xfrm>
          <a:prstGeom prst="rect">
            <a:avLst/>
          </a:prstGeom>
          <a:noFill/>
          <a:ln>
            <a:noFill/>
          </a:ln>
        </p:spPr>
      </p:pic>
      <p:pic>
        <p:nvPicPr>
          <p:cNvPr id="174" name="Google Shape;174;p28"/>
          <p:cNvPicPr preferRelativeResize="0"/>
          <p:nvPr/>
        </p:nvPicPr>
        <p:blipFill>
          <a:blip r:embed="rId4">
            <a:alphaModFix/>
          </a:blip>
          <a:stretch>
            <a:fillRect/>
          </a:stretch>
        </p:blipFill>
        <p:spPr>
          <a:xfrm>
            <a:off x="3617663" y="1768400"/>
            <a:ext cx="1882950" cy="2510600"/>
          </a:xfrm>
          <a:prstGeom prst="rect">
            <a:avLst/>
          </a:prstGeom>
          <a:noFill/>
          <a:ln>
            <a:noFill/>
          </a:ln>
        </p:spPr>
      </p:pic>
      <p:pic>
        <p:nvPicPr>
          <p:cNvPr id="175" name="Google Shape;175;p28"/>
          <p:cNvPicPr preferRelativeResize="0"/>
          <p:nvPr/>
        </p:nvPicPr>
        <p:blipFill>
          <a:blip r:embed="rId5">
            <a:alphaModFix/>
          </a:blip>
          <a:stretch>
            <a:fillRect/>
          </a:stretch>
        </p:blipFill>
        <p:spPr>
          <a:xfrm>
            <a:off x="6045775" y="1953750"/>
            <a:ext cx="2857950" cy="2103275"/>
          </a:xfrm>
          <a:prstGeom prst="rect">
            <a:avLst/>
          </a:prstGeom>
          <a:noFill/>
          <a:ln>
            <a:noFill/>
          </a:ln>
        </p:spPr>
      </p:pic>
      <p:pic>
        <p:nvPicPr>
          <p:cNvPr id="176" name="Google Shape;176;p28"/>
          <p:cNvPicPr preferRelativeResize="0"/>
          <p:nvPr/>
        </p:nvPicPr>
        <p:blipFill rotWithShape="1">
          <a:blip r:embed="rId6">
            <a:alphaModFix/>
          </a:blip>
          <a:srcRect b="38294" l="0" r="0" t="35816"/>
          <a:stretch/>
        </p:blipFill>
        <p:spPr>
          <a:xfrm>
            <a:off x="2226488" y="4301875"/>
            <a:ext cx="4691025" cy="880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311700" y="2736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FFFF"/>
                </a:solidFill>
              </a:rPr>
              <a:t>Conclusion, Additional Resources,</a:t>
            </a:r>
            <a:r>
              <a:rPr lang="en">
                <a:solidFill>
                  <a:srgbClr val="00FFFF"/>
                </a:solidFill>
              </a:rPr>
              <a:t> and Questions</a:t>
            </a:r>
            <a:endParaRPr>
              <a:solidFill>
                <a:srgbClr val="00FFFF"/>
              </a:solidFill>
            </a:endParaRPr>
          </a:p>
        </p:txBody>
      </p:sp>
      <p:sp>
        <p:nvSpPr>
          <p:cNvPr id="182" name="Google Shape;182;p29"/>
          <p:cNvSpPr txBox="1"/>
          <p:nvPr>
            <p:ph idx="1" type="body"/>
          </p:nvPr>
        </p:nvSpPr>
        <p:spPr>
          <a:xfrm>
            <a:off x="311700" y="1228675"/>
            <a:ext cx="8520600" cy="33402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solidFill>
                  <a:srgbClr val="9900FF"/>
                </a:solidFill>
              </a:rPr>
              <a:t>National Crisis Helpline: 988 </a:t>
            </a:r>
            <a:endParaRPr/>
          </a:p>
          <a:p>
            <a:pPr indent="0" lvl="0" marL="0" rtl="0" algn="l">
              <a:spcBef>
                <a:spcPts val="1200"/>
              </a:spcBef>
              <a:spcAft>
                <a:spcPts val="0"/>
              </a:spcAft>
              <a:buNone/>
            </a:pPr>
            <a:r>
              <a:rPr lang="en">
                <a:solidFill>
                  <a:srgbClr val="0000FF"/>
                </a:solidFill>
              </a:rPr>
              <a:t>Trevor Project: (866) 488-7386</a:t>
            </a:r>
            <a:endParaRPr>
              <a:solidFill>
                <a:srgbClr val="0000FF"/>
              </a:solidFill>
            </a:endParaRPr>
          </a:p>
          <a:p>
            <a:pPr indent="0" lvl="0" marL="0" rtl="0" algn="l">
              <a:spcBef>
                <a:spcPts val="1200"/>
              </a:spcBef>
              <a:spcAft>
                <a:spcPts val="0"/>
              </a:spcAft>
              <a:buNone/>
            </a:pPr>
            <a:r>
              <a:rPr lang="en">
                <a:solidFill>
                  <a:srgbClr val="FF0000"/>
                </a:solidFill>
              </a:rPr>
              <a:t>Child Abuse Hotline: (855) 503-7233</a:t>
            </a:r>
            <a:endParaRPr>
              <a:solidFill>
                <a:srgbClr val="FF0000"/>
              </a:solidFill>
            </a:endParaRPr>
          </a:p>
          <a:p>
            <a:pPr indent="0" lvl="0" marL="0" rtl="0" algn="l">
              <a:spcBef>
                <a:spcPts val="1200"/>
              </a:spcBef>
              <a:spcAft>
                <a:spcPts val="0"/>
              </a:spcAft>
              <a:buNone/>
            </a:pPr>
            <a:r>
              <a:rPr lang="en" sz="1700">
                <a:solidFill>
                  <a:srgbClr val="FF00FF"/>
                </a:solidFill>
                <a:latin typeface="Calibri"/>
                <a:ea typeface="Calibri"/>
                <a:cs typeface="Calibri"/>
                <a:sym typeface="Calibri"/>
              </a:rPr>
              <a:t>Suicide data: OHA, Center for Health Statistics </a:t>
            </a:r>
            <a:r>
              <a:rPr lang="en" sz="1700" u="sng">
                <a:solidFill>
                  <a:srgbClr val="FF00FF"/>
                </a:solidFill>
                <a:latin typeface="Calibri"/>
                <a:ea typeface="Calibri"/>
                <a:cs typeface="Calibri"/>
                <a:sym typeface="Calibri"/>
                <a:hlinkClick r:id="rId3">
                  <a:extLst>
                    <a:ext uri="{A12FA001-AC4F-418D-AE19-62706E023703}">
                      <ahyp:hlinkClr val="tx"/>
                    </a:ext>
                  </a:extLst>
                </a:hlinkClick>
              </a:rPr>
              <a:t>Leading causes of death by county</a:t>
            </a:r>
            <a:r>
              <a:rPr lang="en" sz="1700">
                <a:solidFill>
                  <a:schemeClr val="lt1"/>
                </a:solidFill>
                <a:latin typeface="Calibri"/>
                <a:ea typeface="Calibri"/>
                <a:cs typeface="Calibri"/>
                <a:sym typeface="Calibri"/>
              </a:rPr>
              <a:t>​</a:t>
            </a:r>
            <a:endParaRPr sz="1700">
              <a:solidFill>
                <a:schemeClr val="lt1"/>
              </a:solidFill>
              <a:latin typeface="Calibri"/>
              <a:ea typeface="Calibri"/>
              <a:cs typeface="Calibri"/>
              <a:sym typeface="Calibri"/>
            </a:endParaRPr>
          </a:p>
          <a:p>
            <a:pPr indent="0" lvl="0" marL="0" rtl="0" algn="l">
              <a:spcBef>
                <a:spcPts val="1200"/>
              </a:spcBef>
              <a:spcAft>
                <a:spcPts val="0"/>
              </a:spcAft>
              <a:buNone/>
            </a:pPr>
            <a:r>
              <a:rPr lang="en" sz="1700">
                <a:solidFill>
                  <a:srgbClr val="9900FF"/>
                </a:solidFill>
                <a:latin typeface="Calibri"/>
                <a:ea typeface="Calibri"/>
                <a:cs typeface="Calibri"/>
                <a:sym typeface="Calibri"/>
              </a:rPr>
              <a:t>Columbia Health Services Suicide Prevention:</a:t>
            </a:r>
            <a:r>
              <a:rPr lang="en" sz="1700" u="sng">
                <a:solidFill>
                  <a:srgbClr val="9900FF"/>
                </a:solidFill>
                <a:latin typeface="Calibri"/>
                <a:ea typeface="Calibri"/>
                <a:cs typeface="Calibri"/>
                <a:sym typeface="Calibri"/>
                <a:hlinkClick r:id="rId4">
                  <a:extLst>
                    <a:ext uri="{A12FA001-AC4F-418D-AE19-62706E023703}">
                      <ahyp:hlinkClr val="tx"/>
                    </a:ext>
                  </a:extLst>
                </a:hlinkClick>
              </a:rPr>
              <a:t>Suicide - Columbia Health Services (columbia-health.org)</a:t>
            </a:r>
            <a:endParaRPr sz="1700">
              <a:solidFill>
                <a:srgbClr val="9900FF"/>
              </a:solidFill>
              <a:latin typeface="Calibri"/>
              <a:ea typeface="Calibri"/>
              <a:cs typeface="Calibri"/>
              <a:sym typeface="Calibri"/>
            </a:endParaRPr>
          </a:p>
          <a:p>
            <a:pPr indent="0" lvl="0" marL="0" rtl="0" algn="l">
              <a:spcBef>
                <a:spcPts val="1200"/>
              </a:spcBef>
              <a:spcAft>
                <a:spcPts val="0"/>
              </a:spcAft>
              <a:buNone/>
            </a:pPr>
            <a:r>
              <a:rPr lang="en" sz="1700">
                <a:solidFill>
                  <a:srgbClr val="0000FF"/>
                </a:solidFill>
                <a:latin typeface="Calibri"/>
                <a:ea typeface="Calibri"/>
                <a:cs typeface="Calibri"/>
                <a:sym typeface="Calibri"/>
              </a:rPr>
              <a:t>UNC Injury Prevention Resource Center: </a:t>
            </a:r>
            <a:r>
              <a:rPr lang="en" sz="1700" u="sng">
                <a:solidFill>
                  <a:srgbClr val="0000FF"/>
                </a:solidFill>
                <a:latin typeface="Calibri"/>
                <a:ea typeface="Calibri"/>
                <a:cs typeface="Calibri"/>
                <a:sym typeface="Calibri"/>
                <a:hlinkClick r:id="rId5">
                  <a:extLst>
                    <a:ext uri="{A12FA001-AC4F-418D-AE19-62706E023703}">
                      <ahyp:hlinkClr val="tx"/>
                    </a:ext>
                  </a:extLst>
                </a:hlinkClick>
              </a:rPr>
              <a:t>Home | UNC Injury Prevention Research Center</a:t>
            </a:r>
            <a:endParaRPr sz="1700">
              <a:solidFill>
                <a:srgbClr val="0000FF"/>
              </a:solidFill>
              <a:latin typeface="Calibri"/>
              <a:ea typeface="Calibri"/>
              <a:cs typeface="Calibri"/>
              <a:sym typeface="Calibri"/>
            </a:endParaRPr>
          </a:p>
          <a:p>
            <a:pPr indent="0" lvl="0" marL="0" rtl="0" algn="l">
              <a:spcBef>
                <a:spcPts val="1200"/>
              </a:spcBef>
              <a:spcAft>
                <a:spcPts val="0"/>
              </a:spcAft>
              <a:buNone/>
            </a:pPr>
            <a:r>
              <a:rPr lang="en" sz="1700">
                <a:solidFill>
                  <a:srgbClr val="FF0000"/>
                </a:solidFill>
                <a:latin typeface="Calibri"/>
                <a:ea typeface="Calibri"/>
                <a:cs typeface="Calibri"/>
                <a:sym typeface="Calibri"/>
              </a:rPr>
              <a:t>CPCCO: </a:t>
            </a:r>
            <a:r>
              <a:rPr lang="en" sz="1700" u="sng">
                <a:solidFill>
                  <a:srgbClr val="FF0000"/>
                </a:solidFill>
                <a:latin typeface="Calibri"/>
                <a:ea typeface="Calibri"/>
                <a:cs typeface="Calibri"/>
                <a:sym typeface="Calibri"/>
                <a:hlinkClick r:id="rId6">
                  <a:extLst>
                    <a:ext uri="{A12FA001-AC4F-418D-AE19-62706E023703}">
                      <ahyp:hlinkClr val="tx"/>
                    </a:ext>
                  </a:extLst>
                </a:hlinkClick>
              </a:rPr>
              <a:t>Regional Health Improvement Plan</a:t>
            </a:r>
            <a:endParaRPr sz="1700">
              <a:solidFill>
                <a:srgbClr val="FF0000"/>
              </a:solidFill>
              <a:latin typeface="Calibri"/>
              <a:ea typeface="Calibri"/>
              <a:cs typeface="Calibri"/>
              <a:sym typeface="Calibri"/>
            </a:endParaRPr>
          </a:p>
          <a:p>
            <a:pPr indent="0" lvl="0" marL="0" rtl="0" algn="l">
              <a:spcBef>
                <a:spcPts val="1200"/>
              </a:spcBef>
              <a:spcAft>
                <a:spcPts val="1200"/>
              </a:spcAft>
              <a:buNone/>
            </a:pPr>
            <a:r>
              <a:t/>
            </a:r>
            <a:endParaRPr sz="1700">
              <a:solidFill>
                <a:srgbClr val="0000FF"/>
              </a:solidFill>
              <a:latin typeface="Calibri"/>
              <a:ea typeface="Calibri"/>
              <a:cs typeface="Calibri"/>
              <a:sym typeface="Calibri"/>
            </a:endParaRPr>
          </a:p>
        </p:txBody>
      </p:sp>
      <p:pic>
        <p:nvPicPr>
          <p:cNvPr id="183" name="Google Shape;183;p29"/>
          <p:cNvPicPr preferRelativeResize="0"/>
          <p:nvPr/>
        </p:nvPicPr>
        <p:blipFill>
          <a:blip r:embed="rId7">
            <a:alphaModFix/>
          </a:blip>
          <a:stretch>
            <a:fillRect/>
          </a:stretch>
        </p:blipFill>
        <p:spPr>
          <a:xfrm>
            <a:off x="7201500" y="1020275"/>
            <a:ext cx="1772425" cy="1772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 Us!</a:t>
            </a:r>
            <a:r>
              <a:rPr lang="en"/>
              <a:t>	</a:t>
            </a:r>
            <a:endParaRPr/>
          </a:p>
        </p:txBody>
      </p:sp>
      <p:sp>
        <p:nvSpPr>
          <p:cNvPr id="71" name="Google Shape;71;p15"/>
          <p:cNvSpPr txBox="1"/>
          <p:nvPr>
            <p:ph idx="1" type="body"/>
          </p:nvPr>
        </p:nvSpPr>
        <p:spPr>
          <a:xfrm>
            <a:off x="311700" y="991475"/>
            <a:ext cx="8520600" cy="422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Sarah Davis (she/her)           Teresa Lavagnino (she/her)</a:t>
            </a:r>
            <a:endParaRPr/>
          </a:p>
          <a:p>
            <a:pPr indent="0" lvl="0" marL="0" rtl="0" algn="l">
              <a:spcBef>
                <a:spcPts val="1200"/>
              </a:spcBef>
              <a:spcAft>
                <a:spcPts val="1200"/>
              </a:spcAft>
              <a:buNone/>
            </a:pPr>
            <a:r>
              <a:rPr lang="en" sz="1200"/>
              <a:t>Population-based Prevention Coordinator      </a:t>
            </a:r>
            <a:r>
              <a:rPr lang="en" sz="1100"/>
              <a:t>Community</a:t>
            </a:r>
            <a:r>
              <a:rPr lang="en" sz="1100"/>
              <a:t> </a:t>
            </a:r>
            <a:r>
              <a:rPr lang="en" sz="1100"/>
              <a:t>Engagement</a:t>
            </a:r>
            <a:r>
              <a:rPr lang="en" sz="1100"/>
              <a:t> Specialist (Columbia County)</a:t>
            </a:r>
            <a:endParaRPr sz="1300"/>
          </a:p>
        </p:txBody>
      </p:sp>
      <p:pic>
        <p:nvPicPr>
          <p:cNvPr id="72" name="Google Shape;72;p15"/>
          <p:cNvPicPr preferRelativeResize="0"/>
          <p:nvPr/>
        </p:nvPicPr>
        <p:blipFill>
          <a:blip r:embed="rId3">
            <a:alphaModFix/>
          </a:blip>
          <a:stretch>
            <a:fillRect/>
          </a:stretch>
        </p:blipFill>
        <p:spPr>
          <a:xfrm>
            <a:off x="369275" y="2436050"/>
            <a:ext cx="3817024" cy="2553601"/>
          </a:xfrm>
          <a:prstGeom prst="rect">
            <a:avLst/>
          </a:prstGeom>
          <a:noFill/>
          <a:ln>
            <a:noFill/>
          </a:ln>
        </p:spPr>
      </p:pic>
      <p:pic>
        <p:nvPicPr>
          <p:cNvPr id="73" name="Google Shape;73;p15"/>
          <p:cNvPicPr preferRelativeResize="0"/>
          <p:nvPr/>
        </p:nvPicPr>
        <p:blipFill>
          <a:blip r:embed="rId4">
            <a:alphaModFix/>
          </a:blip>
          <a:stretch>
            <a:fillRect/>
          </a:stretch>
        </p:blipFill>
        <p:spPr>
          <a:xfrm>
            <a:off x="5265400" y="2436050"/>
            <a:ext cx="3404810" cy="2553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we serve</a:t>
            </a:r>
            <a:endParaRPr/>
          </a:p>
        </p:txBody>
      </p:sp>
      <p:sp>
        <p:nvSpPr>
          <p:cNvPr id="79" name="Google Shape;79;p1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0" name="Google Shape;80;p16"/>
          <p:cNvPicPr preferRelativeResize="0"/>
          <p:nvPr/>
        </p:nvPicPr>
        <p:blipFill>
          <a:blip r:embed="rId3">
            <a:alphaModFix/>
          </a:blip>
          <a:stretch>
            <a:fillRect/>
          </a:stretch>
        </p:blipFill>
        <p:spPr>
          <a:xfrm>
            <a:off x="311701" y="1281940"/>
            <a:ext cx="5460000" cy="3286925"/>
          </a:xfrm>
          <a:prstGeom prst="rect">
            <a:avLst/>
          </a:prstGeom>
          <a:noFill/>
          <a:ln>
            <a:noFill/>
          </a:ln>
        </p:spPr>
      </p:pic>
      <p:pic>
        <p:nvPicPr>
          <p:cNvPr id="81" name="Google Shape;81;p16"/>
          <p:cNvPicPr preferRelativeResize="0"/>
          <p:nvPr/>
        </p:nvPicPr>
        <p:blipFill>
          <a:blip r:embed="rId4">
            <a:alphaModFix/>
          </a:blip>
          <a:stretch>
            <a:fillRect/>
          </a:stretch>
        </p:blipFill>
        <p:spPr>
          <a:xfrm>
            <a:off x="6629700" y="518534"/>
            <a:ext cx="1793900" cy="1195941"/>
          </a:xfrm>
          <a:prstGeom prst="rect">
            <a:avLst/>
          </a:prstGeom>
          <a:noFill/>
          <a:ln>
            <a:noFill/>
          </a:ln>
        </p:spPr>
      </p:pic>
      <p:pic>
        <p:nvPicPr>
          <p:cNvPr id="82" name="Google Shape;82;p16"/>
          <p:cNvPicPr preferRelativeResize="0"/>
          <p:nvPr/>
        </p:nvPicPr>
        <p:blipFill>
          <a:blip r:embed="rId5">
            <a:alphaModFix/>
          </a:blip>
          <a:stretch>
            <a:fillRect/>
          </a:stretch>
        </p:blipFill>
        <p:spPr>
          <a:xfrm>
            <a:off x="6629700" y="2021675"/>
            <a:ext cx="1793900" cy="1195925"/>
          </a:xfrm>
          <a:prstGeom prst="rect">
            <a:avLst/>
          </a:prstGeom>
          <a:noFill/>
          <a:ln>
            <a:noFill/>
          </a:ln>
        </p:spPr>
      </p:pic>
      <p:pic>
        <p:nvPicPr>
          <p:cNvPr id="83" name="Google Shape;83;p16"/>
          <p:cNvPicPr preferRelativeResize="0"/>
          <p:nvPr/>
        </p:nvPicPr>
        <p:blipFill>
          <a:blip r:embed="rId6">
            <a:alphaModFix/>
          </a:blip>
          <a:stretch>
            <a:fillRect/>
          </a:stretch>
        </p:blipFill>
        <p:spPr>
          <a:xfrm>
            <a:off x="6510525" y="3524800"/>
            <a:ext cx="2032237" cy="1354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Columbia County Specific Data </a:t>
            </a:r>
            <a:endParaRPr/>
          </a:p>
        </p:txBody>
      </p:sp>
      <p:sp>
        <p:nvSpPr>
          <p:cNvPr id="89" name="Google Shape;89;p17"/>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Population: 52,117 </a:t>
            </a:r>
            <a:endParaRPr/>
          </a:p>
          <a:p>
            <a:pPr indent="0" lvl="0" marL="0" rtl="0" algn="l">
              <a:spcBef>
                <a:spcPts val="1200"/>
              </a:spcBef>
              <a:spcAft>
                <a:spcPts val="0"/>
              </a:spcAft>
              <a:buNone/>
            </a:pPr>
            <a:r>
              <a:rPr lang="en" sz="1400"/>
              <a:t>(2020 United </a:t>
            </a:r>
            <a:r>
              <a:rPr lang="en" sz="1400"/>
              <a:t>Census</a:t>
            </a:r>
            <a:r>
              <a:rPr lang="en" sz="1400"/>
              <a:t> </a:t>
            </a:r>
            <a:r>
              <a:rPr lang="en" sz="1400"/>
              <a:t>Bureau)</a:t>
            </a:r>
            <a:r>
              <a:rPr lang="en" sz="1400"/>
              <a:t> </a:t>
            </a:r>
            <a:endParaRPr sz="1400"/>
          </a:p>
          <a:p>
            <a:pPr indent="0" lvl="0" marL="0" rtl="0" algn="l">
              <a:spcBef>
                <a:spcPts val="1200"/>
              </a:spcBef>
              <a:spcAft>
                <a:spcPts val="0"/>
              </a:spcAft>
              <a:buNone/>
            </a:pPr>
            <a:r>
              <a:rPr lang="en" sz="1400"/>
              <a:t>Spread over 658.68 Square Miles</a:t>
            </a:r>
            <a:endParaRPr sz="1400"/>
          </a:p>
          <a:p>
            <a:pPr indent="0" lvl="0" marL="0" rtl="0" algn="l">
              <a:spcBef>
                <a:spcPts val="1200"/>
              </a:spcBef>
              <a:spcAft>
                <a:spcPts val="0"/>
              </a:spcAft>
              <a:buNone/>
            </a:pPr>
            <a:r>
              <a:rPr lang="en"/>
              <a:t>Total Suicide Deaths (2018-2022)</a:t>
            </a:r>
            <a:r>
              <a:rPr lang="en"/>
              <a:t>: 47 </a:t>
            </a:r>
            <a:endParaRPr/>
          </a:p>
          <a:p>
            <a:pPr indent="0" lvl="0" marL="0" rtl="0" algn="l">
              <a:spcBef>
                <a:spcPts val="1200"/>
              </a:spcBef>
              <a:spcAft>
                <a:spcPts val="0"/>
              </a:spcAft>
              <a:buClr>
                <a:schemeClr val="dk1"/>
              </a:buClr>
              <a:buSzPts val="1100"/>
              <a:buFont typeface="Arial"/>
              <a:buNone/>
            </a:pPr>
            <a:r>
              <a:rPr lang="en" sz="1400"/>
              <a:t>Average Age of Death: 56.5</a:t>
            </a:r>
            <a:endParaRPr sz="1400"/>
          </a:p>
          <a:p>
            <a:pPr indent="0" lvl="0" marL="0" rtl="0" algn="l">
              <a:spcBef>
                <a:spcPts val="1200"/>
              </a:spcBef>
              <a:spcAft>
                <a:spcPts val="0"/>
              </a:spcAft>
              <a:buNone/>
            </a:pPr>
            <a:r>
              <a:rPr lang="en" sz="1400"/>
              <a:t>Number of Veteran Deaths: 11 (12 unknown) </a:t>
            </a:r>
            <a:endParaRPr sz="1400"/>
          </a:p>
          <a:p>
            <a:pPr indent="0" lvl="0" marL="0" rtl="0" algn="l">
              <a:spcBef>
                <a:spcPts val="1200"/>
              </a:spcBef>
              <a:spcAft>
                <a:spcPts val="0"/>
              </a:spcAft>
              <a:buClr>
                <a:schemeClr val="dk1"/>
              </a:buClr>
              <a:buSzPts val="1100"/>
              <a:buFont typeface="Arial"/>
              <a:buNone/>
            </a:pPr>
            <a:r>
              <a:t/>
            </a:r>
            <a:endParaRPr sz="1400"/>
          </a:p>
          <a:p>
            <a:pPr indent="0" lvl="0" marL="0" rtl="0" algn="l">
              <a:spcBef>
                <a:spcPts val="1200"/>
              </a:spcBef>
              <a:spcAft>
                <a:spcPts val="1200"/>
              </a:spcAft>
              <a:buNone/>
            </a:pPr>
            <a:r>
              <a:t/>
            </a:r>
            <a:endParaRPr sz="1400"/>
          </a:p>
        </p:txBody>
      </p:sp>
      <p:pic>
        <p:nvPicPr>
          <p:cNvPr id="90" name="Google Shape;90;p17"/>
          <p:cNvPicPr preferRelativeResize="0"/>
          <p:nvPr/>
        </p:nvPicPr>
        <p:blipFill>
          <a:blip r:embed="rId3">
            <a:alphaModFix/>
          </a:blip>
          <a:stretch>
            <a:fillRect/>
          </a:stretch>
        </p:blipFill>
        <p:spPr>
          <a:xfrm>
            <a:off x="6189062" y="292850"/>
            <a:ext cx="2410952" cy="1588050"/>
          </a:xfrm>
          <a:prstGeom prst="rect">
            <a:avLst/>
          </a:prstGeom>
          <a:noFill/>
          <a:ln>
            <a:noFill/>
          </a:ln>
        </p:spPr>
      </p:pic>
      <p:pic>
        <p:nvPicPr>
          <p:cNvPr id="91" name="Google Shape;91;p17"/>
          <p:cNvPicPr preferRelativeResize="0"/>
          <p:nvPr/>
        </p:nvPicPr>
        <p:blipFill>
          <a:blip r:embed="rId4">
            <a:alphaModFix/>
          </a:blip>
          <a:stretch>
            <a:fillRect/>
          </a:stretch>
        </p:blipFill>
        <p:spPr>
          <a:xfrm>
            <a:off x="6084838" y="2248688"/>
            <a:ext cx="2619375" cy="1743075"/>
          </a:xfrm>
          <a:prstGeom prst="rect">
            <a:avLst/>
          </a:prstGeom>
          <a:noFill/>
          <a:ln>
            <a:noFill/>
          </a:ln>
        </p:spPr>
      </p:pic>
      <p:pic>
        <p:nvPicPr>
          <p:cNvPr id="92" name="Google Shape;92;p17"/>
          <p:cNvPicPr preferRelativeResize="0"/>
          <p:nvPr/>
        </p:nvPicPr>
        <p:blipFill>
          <a:blip r:embed="rId5">
            <a:alphaModFix/>
          </a:blip>
          <a:stretch>
            <a:fillRect/>
          </a:stretch>
        </p:blipFill>
        <p:spPr>
          <a:xfrm>
            <a:off x="6844650" y="3748150"/>
            <a:ext cx="2135675" cy="1195975"/>
          </a:xfrm>
          <a:prstGeom prst="rect">
            <a:avLst/>
          </a:prstGeom>
          <a:noFill/>
          <a:ln>
            <a:noFill/>
          </a:ln>
        </p:spPr>
      </p:pic>
      <p:pic>
        <p:nvPicPr>
          <p:cNvPr id="93" name="Google Shape;93;p17"/>
          <p:cNvPicPr preferRelativeResize="0"/>
          <p:nvPr/>
        </p:nvPicPr>
        <p:blipFill>
          <a:blip r:embed="rId6">
            <a:alphaModFix/>
          </a:blip>
          <a:stretch>
            <a:fillRect/>
          </a:stretch>
        </p:blipFill>
        <p:spPr>
          <a:xfrm>
            <a:off x="4757372" y="3678763"/>
            <a:ext cx="1781950" cy="1334750"/>
          </a:xfrm>
          <a:prstGeom prst="rect">
            <a:avLst/>
          </a:prstGeom>
          <a:noFill/>
          <a:ln>
            <a:noFill/>
          </a:ln>
        </p:spPr>
      </p:pic>
      <p:pic>
        <p:nvPicPr>
          <p:cNvPr id="94" name="Google Shape;94;p17"/>
          <p:cNvPicPr preferRelativeResize="0"/>
          <p:nvPr/>
        </p:nvPicPr>
        <p:blipFill>
          <a:blip r:embed="rId7">
            <a:alphaModFix/>
          </a:blip>
          <a:stretch>
            <a:fillRect/>
          </a:stretch>
        </p:blipFill>
        <p:spPr>
          <a:xfrm>
            <a:off x="2790050" y="3748138"/>
            <a:ext cx="1781950" cy="12941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EF6"/>
        </a:solidFill>
      </p:bgPr>
    </p:bg>
    <p:spTree>
      <p:nvGrpSpPr>
        <p:cNvPr id="99" name="Shape 99"/>
        <p:cNvGrpSpPr/>
        <p:nvPr/>
      </p:nvGrpSpPr>
      <p:grpSpPr>
        <a:xfrm>
          <a:off x="0" y="0"/>
          <a:ext cx="0" cy="0"/>
          <a:chOff x="0" y="0"/>
          <a:chExt cx="0" cy="0"/>
        </a:xfrm>
      </p:grpSpPr>
      <p:sp>
        <p:nvSpPr>
          <p:cNvPr id="100" name="Google Shape;100;p18"/>
          <p:cNvSpPr txBox="1"/>
          <p:nvPr>
            <p:ph idx="12" type="sldNum"/>
          </p:nvPr>
        </p:nvSpPr>
        <p:spPr>
          <a:xfrm>
            <a:off x="1562101" y="4720172"/>
            <a:ext cx="1005000" cy="238500"/>
          </a:xfrm>
          <a:prstGeom prst="rect">
            <a:avLst/>
          </a:prstGeom>
          <a:noFill/>
          <a:ln>
            <a:noFill/>
          </a:ln>
        </p:spPr>
        <p:txBody>
          <a:bodyPr anchorCtr="0" anchor="ctr" bIns="34275" lIns="0" spcFirstLastPara="1" rIns="0" wrap="square" tIns="34275">
            <a:normAutofit/>
          </a:bodyPr>
          <a:lstStyle/>
          <a:p>
            <a:pPr indent="0" lvl="0" marL="0" rtl="0" algn="l">
              <a:spcBef>
                <a:spcPts val="0"/>
              </a:spcBef>
              <a:spcAft>
                <a:spcPts val="0"/>
              </a:spcAft>
              <a:buNone/>
            </a:pPr>
            <a:r>
              <a:rPr lang="en">
                <a:solidFill>
                  <a:srgbClr val="165C7D"/>
                </a:solidFill>
              </a:rPr>
              <a:t>|    page </a:t>
            </a:r>
            <a:fld id="{00000000-1234-1234-1234-123412341234}" type="slidenum">
              <a:rPr lang="en">
                <a:solidFill>
                  <a:srgbClr val="165C7D"/>
                </a:solidFill>
              </a:rPr>
              <a:t>‹#›</a:t>
            </a:fld>
            <a:endParaRPr>
              <a:solidFill>
                <a:srgbClr val="165C7D"/>
              </a:solidFill>
            </a:endParaRPr>
          </a:p>
        </p:txBody>
      </p:sp>
      <p:sp>
        <p:nvSpPr>
          <p:cNvPr id="101" name="Google Shape;101;p18"/>
          <p:cNvSpPr txBox="1"/>
          <p:nvPr>
            <p:ph type="ctrTitle"/>
          </p:nvPr>
        </p:nvSpPr>
        <p:spPr>
          <a:xfrm>
            <a:off x="800651" y="148551"/>
            <a:ext cx="8226000" cy="1039200"/>
          </a:xfrm>
          <a:prstGeom prst="rect">
            <a:avLst/>
          </a:prstGeom>
          <a:noFill/>
          <a:ln>
            <a:noFill/>
          </a:ln>
        </p:spPr>
        <p:txBody>
          <a:bodyPr anchorCtr="0" anchor="t" bIns="34275" lIns="68575" spcFirstLastPara="1" rIns="68575" wrap="square" tIns="34275">
            <a:noAutofit/>
          </a:bodyPr>
          <a:lstStyle/>
          <a:p>
            <a:pPr indent="0" lvl="0" marL="0" rtl="0" algn="l">
              <a:lnSpc>
                <a:spcPct val="109622"/>
              </a:lnSpc>
              <a:spcBef>
                <a:spcPts val="0"/>
              </a:spcBef>
              <a:spcAft>
                <a:spcPts val="0"/>
              </a:spcAft>
              <a:buClr>
                <a:schemeClr val="dk1"/>
              </a:buClr>
              <a:buSzPts val="3400"/>
              <a:buFont typeface="Calibri"/>
              <a:buNone/>
            </a:pPr>
            <a:r>
              <a:rPr lang="en">
                <a:solidFill>
                  <a:schemeClr val="accent2"/>
                </a:solidFill>
              </a:rPr>
              <a:t>The Importance of Suicide Prevention</a:t>
            </a:r>
            <a:endParaRPr>
              <a:solidFill>
                <a:schemeClr val="accent2"/>
              </a:solidFill>
            </a:endParaRPr>
          </a:p>
        </p:txBody>
      </p:sp>
      <p:graphicFrame>
        <p:nvGraphicFramePr>
          <p:cNvPr id="102" name="Google Shape;102;p18"/>
          <p:cNvGraphicFramePr/>
          <p:nvPr/>
        </p:nvGraphicFramePr>
        <p:xfrm>
          <a:off x="844149" y="882275"/>
          <a:ext cx="3000000" cy="3000000"/>
        </p:xfrm>
        <a:graphic>
          <a:graphicData uri="http://schemas.openxmlformats.org/drawingml/2006/table">
            <a:tbl>
              <a:tblPr bandRow="1" firstCol="1" firstRow="1">
                <a:noFill/>
                <a:tableStyleId>{D223EB7D-5369-433A-9F44-41129C8E0923}</a:tableStyleId>
              </a:tblPr>
              <a:tblGrid>
                <a:gridCol w="1500200"/>
                <a:gridCol w="1800225"/>
                <a:gridCol w="1714500"/>
                <a:gridCol w="2440775"/>
              </a:tblGrid>
              <a:tr h="321000">
                <a:tc gridSpan="4">
                  <a:txBody>
                    <a:bodyPr/>
                    <a:lstStyle/>
                    <a:p>
                      <a:pPr indent="0" lvl="0" marL="0" marR="0" rtl="0" algn="ctr">
                        <a:lnSpc>
                          <a:spcPct val="107000"/>
                        </a:lnSpc>
                        <a:spcBef>
                          <a:spcPts val="0"/>
                        </a:spcBef>
                        <a:spcAft>
                          <a:spcPts val="0"/>
                        </a:spcAft>
                        <a:buNone/>
                      </a:pPr>
                      <a:r>
                        <a:rPr lang="en" sz="1400" u="none" cap="none" strike="noStrike"/>
                        <a:t>5-year Suicide Death Rate per 100,00 (age-adjusted, 2015-2019)</a:t>
                      </a:r>
                      <a:endParaRPr sz="800" u="none" cap="none" strike="noStrike">
                        <a:latin typeface="Calibri"/>
                        <a:ea typeface="Calibri"/>
                        <a:cs typeface="Calibri"/>
                        <a:sym typeface="Calibri"/>
                      </a:endParaRPr>
                    </a:p>
                  </a:txBody>
                  <a:tcPr marT="0" marB="0" marR="51425" marL="51425" anchor="ctr"/>
                </a:tc>
                <a:tc hMerge="1"/>
                <a:tc hMerge="1"/>
                <a:tc hMerge="1"/>
              </a:tr>
              <a:tr h="252425">
                <a:tc>
                  <a:txBody>
                    <a:bodyPr/>
                    <a:lstStyle/>
                    <a:p>
                      <a:pPr indent="0" lvl="0" marL="0" marR="0" rtl="0" algn="ctr">
                        <a:lnSpc>
                          <a:spcPct val="107000"/>
                        </a:lnSpc>
                        <a:spcBef>
                          <a:spcPts val="0"/>
                        </a:spcBef>
                        <a:spcAft>
                          <a:spcPts val="0"/>
                        </a:spcAft>
                        <a:buClr>
                          <a:srgbClr val="009681"/>
                        </a:buClr>
                        <a:buSzPts val="1400"/>
                        <a:buFont typeface="Calibri"/>
                        <a:buNone/>
                      </a:pPr>
                      <a:r>
                        <a:rPr b="0" i="0" lang="en" sz="1400" u="none" cap="none" strike="noStrike">
                          <a:solidFill>
                            <a:schemeClr val="dk2"/>
                          </a:solidFill>
                          <a:latin typeface="Calibri"/>
                          <a:ea typeface="Calibri"/>
                          <a:cs typeface="Calibri"/>
                          <a:sym typeface="Calibri"/>
                        </a:rPr>
                        <a:t>Clatsop</a:t>
                      </a:r>
                      <a:endParaRPr b="0" i="0" sz="800" u="none" cap="none" strike="noStrike">
                        <a:solidFill>
                          <a:schemeClr val="dk2"/>
                        </a:solidFill>
                        <a:latin typeface="Calibri"/>
                        <a:ea typeface="Calibri"/>
                        <a:cs typeface="Calibri"/>
                        <a:sym typeface="Calibri"/>
                      </a:endParaRPr>
                    </a:p>
                  </a:txBody>
                  <a:tcPr marT="0" marB="0" marR="51425" marL="51425" anchor="ctr">
                    <a:solidFill>
                      <a:srgbClr val="CCD2D7"/>
                    </a:solidFill>
                  </a:tcP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Columbia</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Tillamook</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Oregon*</a:t>
                      </a:r>
                      <a:endParaRPr sz="800" u="none" cap="none" strike="noStrike">
                        <a:solidFill>
                          <a:schemeClr val="dk2"/>
                        </a:solidFill>
                        <a:latin typeface="Calibri"/>
                        <a:ea typeface="Calibri"/>
                        <a:cs typeface="Calibri"/>
                        <a:sym typeface="Calibri"/>
                      </a:endParaRPr>
                    </a:p>
                  </a:txBody>
                  <a:tcPr marT="0" marB="0" marR="51425" marL="51425"/>
                </a:tc>
              </a:tr>
              <a:tr h="166700">
                <a:tc>
                  <a:txBody>
                    <a:bodyPr/>
                    <a:lstStyle/>
                    <a:p>
                      <a:pPr indent="0" lvl="0" marL="0" marR="0" rtl="0" algn="ctr">
                        <a:lnSpc>
                          <a:spcPct val="107000"/>
                        </a:lnSpc>
                        <a:spcBef>
                          <a:spcPts val="0"/>
                        </a:spcBef>
                        <a:spcAft>
                          <a:spcPts val="0"/>
                        </a:spcAft>
                        <a:buClr>
                          <a:srgbClr val="009681"/>
                        </a:buClr>
                        <a:buSzPts val="1400"/>
                        <a:buFont typeface="Calibri"/>
                        <a:buNone/>
                      </a:pPr>
                      <a:r>
                        <a:rPr b="0" i="0" lang="en" sz="1400" u="none" cap="none" strike="noStrike">
                          <a:solidFill>
                            <a:schemeClr val="dk2"/>
                          </a:solidFill>
                          <a:latin typeface="Calibri"/>
                          <a:ea typeface="Calibri"/>
                          <a:cs typeface="Calibri"/>
                          <a:sym typeface="Calibri"/>
                        </a:rPr>
                        <a:t>24</a:t>
                      </a:r>
                      <a:endParaRPr b="0" i="0" sz="800" u="none" cap="none" strike="noStrike">
                        <a:solidFill>
                          <a:schemeClr val="dk2"/>
                        </a:solidFill>
                        <a:latin typeface="Calibri"/>
                        <a:ea typeface="Calibri"/>
                        <a:cs typeface="Calibri"/>
                        <a:sym typeface="Calibri"/>
                      </a:endParaRPr>
                    </a:p>
                  </a:txBody>
                  <a:tcPr marT="0" marB="0" marR="51425" marL="51425" anchor="ctr">
                    <a:solidFill>
                      <a:srgbClr val="E7EAEC"/>
                    </a:solidFill>
                  </a:tcP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22</a:t>
                      </a:r>
                      <a:endParaRPr sz="800" u="none" cap="none" strike="noStrike">
                        <a:solidFill>
                          <a:schemeClr val="dk2"/>
                        </a:solidFill>
                        <a:latin typeface="Calibri"/>
                        <a:ea typeface="Calibri"/>
                        <a:cs typeface="Calibri"/>
                        <a:sym typeface="Calibri"/>
                      </a:endParaRPr>
                    </a:p>
                  </a:txBody>
                  <a:tcPr marT="0" marB="0" marR="51425" marL="51425" anchor="ctr">
                    <a:solidFill>
                      <a:srgbClr val="E7EAEC"/>
                    </a:solidFill>
                  </a:tcP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22</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19</a:t>
                      </a:r>
                      <a:endParaRPr sz="800" u="none" cap="none" strike="noStrike">
                        <a:solidFill>
                          <a:schemeClr val="dk2"/>
                        </a:solidFill>
                        <a:latin typeface="Calibri"/>
                        <a:ea typeface="Calibri"/>
                        <a:cs typeface="Calibri"/>
                        <a:sym typeface="Calibri"/>
                      </a:endParaRPr>
                    </a:p>
                  </a:txBody>
                  <a:tcPr marT="0" marB="0" marR="51425" marL="51425"/>
                </a:tc>
              </a:tr>
            </a:tbl>
          </a:graphicData>
        </a:graphic>
      </p:graphicFrame>
      <p:graphicFrame>
        <p:nvGraphicFramePr>
          <p:cNvPr id="103" name="Google Shape;103;p18"/>
          <p:cNvGraphicFramePr/>
          <p:nvPr/>
        </p:nvGraphicFramePr>
        <p:xfrm>
          <a:off x="844137" y="2019290"/>
          <a:ext cx="3000000" cy="3000000"/>
        </p:xfrm>
        <a:graphic>
          <a:graphicData uri="http://schemas.openxmlformats.org/drawingml/2006/table">
            <a:tbl>
              <a:tblPr bandRow="1" firstCol="1" firstRow="1">
                <a:noFill/>
                <a:tableStyleId>{D223EB7D-5369-433A-9F44-41129C8E0923}</a:tableStyleId>
              </a:tblPr>
              <a:tblGrid>
                <a:gridCol w="1026325"/>
                <a:gridCol w="1500200"/>
                <a:gridCol w="1800225"/>
                <a:gridCol w="1714500"/>
                <a:gridCol w="1414475"/>
              </a:tblGrid>
              <a:tr h="321000">
                <a:tc gridSpan="5">
                  <a:txBody>
                    <a:bodyPr/>
                    <a:lstStyle/>
                    <a:p>
                      <a:pPr indent="0" lvl="0" marL="0" marR="0" rtl="0" algn="ctr">
                        <a:lnSpc>
                          <a:spcPct val="107000"/>
                        </a:lnSpc>
                        <a:spcBef>
                          <a:spcPts val="0"/>
                        </a:spcBef>
                        <a:spcAft>
                          <a:spcPts val="0"/>
                        </a:spcAft>
                        <a:buNone/>
                      </a:pPr>
                      <a:r>
                        <a:rPr lang="en" sz="1400" u="none" cap="none" strike="noStrike"/>
                        <a:t>Total Deaths from Suicide</a:t>
                      </a:r>
                      <a:endParaRPr sz="800" u="none" cap="none" strike="noStrike">
                        <a:latin typeface="Calibri"/>
                        <a:ea typeface="Calibri"/>
                        <a:cs typeface="Calibri"/>
                        <a:sym typeface="Calibri"/>
                      </a:endParaRPr>
                    </a:p>
                  </a:txBody>
                  <a:tcPr marT="0" marB="0" marR="51425" marL="51425" anchor="ctr"/>
                </a:tc>
                <a:tc hMerge="1"/>
                <a:tc hMerge="1"/>
                <a:tc hMerge="1"/>
                <a:tc hMerge="1"/>
              </a:tr>
              <a:tr h="252425">
                <a:tc>
                  <a:txBody>
                    <a:bodyPr/>
                    <a:lstStyle/>
                    <a:p>
                      <a:pPr indent="0" lvl="0" marL="0" marR="0" rtl="0" algn="ctr">
                        <a:lnSpc>
                          <a:spcPct val="107000"/>
                        </a:lnSpc>
                        <a:spcBef>
                          <a:spcPts val="0"/>
                        </a:spcBef>
                        <a:spcAft>
                          <a:spcPts val="0"/>
                        </a:spcAft>
                        <a:buNone/>
                      </a:pPr>
                      <a:r>
                        <a:rPr lang="en" sz="1400" u="none" cap="none" strike="noStrike"/>
                        <a:t> </a:t>
                      </a:r>
                      <a:endParaRPr sz="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Clatsop</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Columbia</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Tillamook</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Oregon</a:t>
                      </a:r>
                      <a:endParaRPr sz="800" u="none" cap="none" strike="noStrike">
                        <a:solidFill>
                          <a:schemeClr val="dk2"/>
                        </a:solidFill>
                        <a:latin typeface="Calibri"/>
                        <a:ea typeface="Calibri"/>
                        <a:cs typeface="Calibri"/>
                        <a:sym typeface="Calibri"/>
                      </a:endParaRPr>
                    </a:p>
                  </a:txBody>
                  <a:tcPr marT="0" marB="0" marR="51425" marL="51425"/>
                </a:tc>
              </a:tr>
              <a:tr h="187450">
                <a:tc>
                  <a:txBody>
                    <a:bodyPr/>
                    <a:lstStyle/>
                    <a:p>
                      <a:pPr indent="0" lvl="0" marL="0" marR="0" rtl="0" algn="ctr">
                        <a:lnSpc>
                          <a:spcPct val="107000"/>
                        </a:lnSpc>
                        <a:spcBef>
                          <a:spcPts val="0"/>
                        </a:spcBef>
                        <a:spcAft>
                          <a:spcPts val="0"/>
                        </a:spcAft>
                        <a:buNone/>
                      </a:pPr>
                      <a:r>
                        <a:rPr lang="en" sz="1400" u="none" cap="none" strike="noStrike"/>
                        <a:t>2017</a:t>
                      </a:r>
                      <a:endParaRPr sz="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9</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9</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6</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825</a:t>
                      </a:r>
                      <a:endParaRPr sz="800" u="none" cap="none" strike="noStrike">
                        <a:solidFill>
                          <a:schemeClr val="dk2"/>
                        </a:solidFill>
                        <a:latin typeface="Calibri"/>
                        <a:ea typeface="Calibri"/>
                        <a:cs typeface="Calibri"/>
                        <a:sym typeface="Calibri"/>
                      </a:endParaRPr>
                    </a:p>
                  </a:txBody>
                  <a:tcPr marT="0" marB="0" marR="51425" marL="51425"/>
                </a:tc>
              </a:tr>
              <a:tr h="153825">
                <a:tc>
                  <a:txBody>
                    <a:bodyPr/>
                    <a:lstStyle/>
                    <a:p>
                      <a:pPr indent="0" lvl="0" marL="0" marR="0" rtl="0" algn="ctr">
                        <a:lnSpc>
                          <a:spcPct val="107000"/>
                        </a:lnSpc>
                        <a:spcBef>
                          <a:spcPts val="0"/>
                        </a:spcBef>
                        <a:spcAft>
                          <a:spcPts val="0"/>
                        </a:spcAft>
                        <a:buNone/>
                      </a:pPr>
                      <a:r>
                        <a:rPr lang="en" sz="1400" u="none" cap="none" strike="noStrike"/>
                        <a:t>2018  </a:t>
                      </a:r>
                      <a:endParaRPr sz="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9</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17</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5</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844</a:t>
                      </a:r>
                      <a:endParaRPr sz="800" u="none" cap="none" strike="noStrike">
                        <a:solidFill>
                          <a:schemeClr val="dk2"/>
                        </a:solidFill>
                        <a:latin typeface="Calibri"/>
                        <a:ea typeface="Calibri"/>
                        <a:cs typeface="Calibri"/>
                        <a:sym typeface="Calibri"/>
                      </a:endParaRPr>
                    </a:p>
                  </a:txBody>
                  <a:tcPr marT="0" marB="0" marR="51425" marL="51425"/>
                </a:tc>
              </a:tr>
              <a:tr h="200975">
                <a:tc>
                  <a:txBody>
                    <a:bodyPr/>
                    <a:lstStyle/>
                    <a:p>
                      <a:pPr indent="0" lvl="0" marL="0" marR="0" rtl="0" algn="ctr">
                        <a:lnSpc>
                          <a:spcPct val="107000"/>
                        </a:lnSpc>
                        <a:spcBef>
                          <a:spcPts val="0"/>
                        </a:spcBef>
                        <a:spcAft>
                          <a:spcPts val="0"/>
                        </a:spcAft>
                        <a:buNone/>
                      </a:pPr>
                      <a:r>
                        <a:rPr lang="en" sz="1400" u="none" cap="none" strike="noStrike"/>
                        <a:t>2019</a:t>
                      </a:r>
                      <a:endParaRPr sz="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8</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9</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4</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908</a:t>
                      </a:r>
                      <a:endParaRPr sz="800" u="none" cap="none" strike="noStrike">
                        <a:solidFill>
                          <a:schemeClr val="dk2"/>
                        </a:solidFill>
                        <a:latin typeface="Calibri"/>
                        <a:ea typeface="Calibri"/>
                        <a:cs typeface="Calibri"/>
                        <a:sym typeface="Calibri"/>
                      </a:endParaRPr>
                    </a:p>
                  </a:txBody>
                  <a:tcPr marT="0" marB="0" marR="51425" marL="51425"/>
                </a:tc>
              </a:tr>
              <a:tr h="200975">
                <a:tc>
                  <a:txBody>
                    <a:bodyPr/>
                    <a:lstStyle/>
                    <a:p>
                      <a:pPr indent="0" lvl="0" marL="0" marR="0" rtl="0" algn="ctr">
                        <a:lnSpc>
                          <a:spcPct val="107000"/>
                        </a:lnSpc>
                        <a:spcBef>
                          <a:spcPts val="0"/>
                        </a:spcBef>
                        <a:spcAft>
                          <a:spcPts val="0"/>
                        </a:spcAft>
                        <a:buNone/>
                      </a:pPr>
                      <a:r>
                        <a:rPr lang="en" sz="1400" u="none" cap="none" strike="noStrike">
                          <a:latin typeface="Calibri"/>
                          <a:ea typeface="Calibri"/>
                          <a:cs typeface="Calibri"/>
                          <a:sym typeface="Calibri"/>
                        </a:rPr>
                        <a:t>2020</a:t>
                      </a:r>
                      <a:endParaRPr sz="1100"/>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latin typeface="Calibri"/>
                          <a:ea typeface="Calibri"/>
                          <a:cs typeface="Calibri"/>
                          <a:sym typeface="Calibri"/>
                        </a:rPr>
                        <a:t>6</a:t>
                      </a:r>
                      <a:endParaRPr sz="1100">
                        <a:solidFill>
                          <a:schemeClr val="dk2"/>
                        </a:solidFill>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latin typeface="Calibri"/>
                          <a:ea typeface="Calibri"/>
                          <a:cs typeface="Calibri"/>
                          <a:sym typeface="Calibri"/>
                        </a:rPr>
                        <a:t>15</a:t>
                      </a:r>
                      <a:endParaRPr sz="1100">
                        <a:solidFill>
                          <a:schemeClr val="dk2"/>
                        </a:solidFill>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latin typeface="Calibri"/>
                          <a:ea typeface="Calibri"/>
                          <a:cs typeface="Calibri"/>
                          <a:sym typeface="Calibri"/>
                        </a:rPr>
                        <a:t>5</a:t>
                      </a:r>
                      <a:endParaRPr sz="1100">
                        <a:solidFill>
                          <a:schemeClr val="dk2"/>
                        </a:solidFill>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latin typeface="Calibri"/>
                          <a:ea typeface="Calibri"/>
                          <a:cs typeface="Calibri"/>
                          <a:sym typeface="Calibri"/>
                        </a:rPr>
                        <a:t>835</a:t>
                      </a:r>
                      <a:endParaRPr sz="1100">
                        <a:solidFill>
                          <a:schemeClr val="dk2"/>
                        </a:solidFill>
                      </a:endParaRPr>
                    </a:p>
                  </a:txBody>
                  <a:tcPr marT="0" marB="0" marR="51425" marL="51425"/>
                </a:tc>
              </a:tr>
            </a:tbl>
          </a:graphicData>
        </a:graphic>
      </p:graphicFrame>
      <p:sp>
        <p:nvSpPr>
          <p:cNvPr id="104" name="Google Shape;104;p18"/>
          <p:cNvSpPr txBox="1"/>
          <p:nvPr/>
        </p:nvSpPr>
        <p:spPr>
          <a:xfrm>
            <a:off x="1416842" y="1717264"/>
            <a:ext cx="6993600" cy="253800"/>
          </a:xfrm>
          <a:prstGeom prst="rect">
            <a:avLst/>
          </a:prstGeom>
          <a:noFill/>
          <a:ln>
            <a:noFill/>
          </a:ln>
        </p:spPr>
        <p:txBody>
          <a:bodyPr anchorCtr="0" anchor="t" bIns="34275" lIns="68575" spcFirstLastPara="1" rIns="68575" wrap="square" tIns="34275">
            <a:spAutoFit/>
          </a:bodyPr>
          <a:lstStyle/>
          <a:p>
            <a:pPr indent="0" lvl="0" marL="0" marR="0" rtl="0" algn="l">
              <a:lnSpc>
                <a:spcPct val="125000"/>
              </a:lnSpc>
              <a:spcBef>
                <a:spcPts val="0"/>
              </a:spcBef>
              <a:spcAft>
                <a:spcPts val="0"/>
              </a:spcAft>
              <a:buNone/>
            </a:pPr>
            <a:r>
              <a:rPr b="0" i="0" lang="en" sz="1200" u="none" cap="none" strike="noStrike">
                <a:solidFill>
                  <a:schemeClr val="dk2"/>
                </a:solidFill>
                <a:latin typeface="Calibri"/>
                <a:ea typeface="Calibri"/>
                <a:cs typeface="Calibri"/>
                <a:sym typeface="Calibri"/>
              </a:rPr>
              <a:t>*Ranked 9th nationally out of all states for rates of deaths by suicide in 2019</a:t>
            </a:r>
            <a:endParaRPr sz="1100">
              <a:solidFill>
                <a:schemeClr val="dk2"/>
              </a:solidFill>
            </a:endParaRPr>
          </a:p>
        </p:txBody>
      </p:sp>
      <p:graphicFrame>
        <p:nvGraphicFramePr>
          <p:cNvPr id="105" name="Google Shape;105;p18"/>
          <p:cNvGraphicFramePr/>
          <p:nvPr/>
        </p:nvGraphicFramePr>
        <p:xfrm>
          <a:off x="1539461" y="3678517"/>
          <a:ext cx="3000000" cy="3000000"/>
        </p:xfrm>
        <a:graphic>
          <a:graphicData uri="http://schemas.openxmlformats.org/drawingml/2006/table">
            <a:tbl>
              <a:tblPr bandRow="1" firstCol="1" firstRow="1">
                <a:noFill/>
                <a:tableStyleId>{D223EB7D-5369-433A-9F44-41129C8E0923}</a:tableStyleId>
              </a:tblPr>
              <a:tblGrid>
                <a:gridCol w="1026325"/>
                <a:gridCol w="1500200"/>
                <a:gridCol w="1800225"/>
                <a:gridCol w="1738325"/>
              </a:tblGrid>
              <a:tr h="200975">
                <a:tc gridSpan="4">
                  <a:txBody>
                    <a:bodyPr/>
                    <a:lstStyle/>
                    <a:p>
                      <a:pPr indent="0" lvl="0" marL="0" marR="0" rtl="0" algn="ctr">
                        <a:lnSpc>
                          <a:spcPct val="107000"/>
                        </a:lnSpc>
                        <a:spcBef>
                          <a:spcPts val="0"/>
                        </a:spcBef>
                        <a:spcAft>
                          <a:spcPts val="0"/>
                        </a:spcAft>
                        <a:buNone/>
                      </a:pPr>
                      <a:r>
                        <a:rPr lang="en" sz="1400" u="none" cap="none" strike="noStrike"/>
                        <a:t>Years of Potential Life Lost (before age 75)</a:t>
                      </a:r>
                      <a:endParaRPr sz="800" u="none" cap="none" strike="noStrike">
                        <a:latin typeface="Calibri"/>
                        <a:ea typeface="Calibri"/>
                        <a:cs typeface="Calibri"/>
                        <a:sym typeface="Calibri"/>
                      </a:endParaRPr>
                    </a:p>
                  </a:txBody>
                  <a:tcPr marT="0" marB="0" marR="51425" marL="51425" anchor="ctr"/>
                </a:tc>
                <a:tc hMerge="1"/>
                <a:tc hMerge="1"/>
                <a:tc hMerge="1"/>
              </a:tr>
              <a:tr h="200975">
                <a:tc>
                  <a:txBody>
                    <a:bodyPr/>
                    <a:lstStyle/>
                    <a:p>
                      <a:pPr indent="0" lvl="0" marL="0" marR="0" rtl="0" algn="ctr">
                        <a:lnSpc>
                          <a:spcPct val="107000"/>
                        </a:lnSpc>
                        <a:spcBef>
                          <a:spcPts val="0"/>
                        </a:spcBef>
                        <a:spcAft>
                          <a:spcPts val="0"/>
                        </a:spcAft>
                        <a:buNone/>
                      </a:pPr>
                      <a:r>
                        <a:t/>
                      </a:r>
                      <a:endParaRPr sz="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latin typeface="Calibri"/>
                          <a:ea typeface="Calibri"/>
                          <a:cs typeface="Calibri"/>
                          <a:sym typeface="Calibri"/>
                        </a:rPr>
                        <a:t>Clatsop</a:t>
                      </a:r>
                      <a:endParaRPr sz="1100">
                        <a:solidFill>
                          <a:schemeClr val="dk2"/>
                        </a:solidFill>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latin typeface="Calibri"/>
                          <a:ea typeface="Calibri"/>
                          <a:cs typeface="Calibri"/>
                          <a:sym typeface="Calibri"/>
                        </a:rPr>
                        <a:t>Columbia</a:t>
                      </a:r>
                      <a:endParaRPr sz="1100">
                        <a:solidFill>
                          <a:schemeClr val="dk2"/>
                        </a:solidFill>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latin typeface="Calibri"/>
                          <a:ea typeface="Calibri"/>
                          <a:cs typeface="Calibri"/>
                          <a:sym typeface="Calibri"/>
                        </a:rPr>
                        <a:t>Tillamook </a:t>
                      </a:r>
                      <a:endParaRPr sz="1100">
                        <a:solidFill>
                          <a:schemeClr val="dk2"/>
                        </a:solidFill>
                      </a:endParaRPr>
                    </a:p>
                  </a:txBody>
                  <a:tcPr marT="0" marB="0" marR="51425" marL="51425" anchor="ctr"/>
                </a:tc>
              </a:tr>
              <a:tr h="200975">
                <a:tc>
                  <a:txBody>
                    <a:bodyPr/>
                    <a:lstStyle/>
                    <a:p>
                      <a:pPr indent="0" lvl="0" marL="0" marR="0" rtl="0" algn="ctr">
                        <a:lnSpc>
                          <a:spcPct val="107000"/>
                        </a:lnSpc>
                        <a:spcBef>
                          <a:spcPts val="0"/>
                        </a:spcBef>
                        <a:spcAft>
                          <a:spcPts val="0"/>
                        </a:spcAft>
                        <a:buNone/>
                      </a:pPr>
                      <a:r>
                        <a:rPr lang="en" sz="1400" u="none" cap="none" strike="noStrike"/>
                        <a:t>2017</a:t>
                      </a:r>
                      <a:endParaRPr sz="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195</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288</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302</a:t>
                      </a:r>
                      <a:endParaRPr sz="800" u="none" cap="none" strike="noStrike">
                        <a:solidFill>
                          <a:schemeClr val="dk2"/>
                        </a:solidFill>
                        <a:latin typeface="Calibri"/>
                        <a:ea typeface="Calibri"/>
                        <a:cs typeface="Calibri"/>
                        <a:sym typeface="Calibri"/>
                      </a:endParaRPr>
                    </a:p>
                  </a:txBody>
                  <a:tcPr marT="0" marB="0" marR="51425" marL="51425" anchor="ctr"/>
                </a:tc>
              </a:tr>
              <a:tr h="200975">
                <a:tc>
                  <a:txBody>
                    <a:bodyPr/>
                    <a:lstStyle/>
                    <a:p>
                      <a:pPr indent="0" lvl="0" marL="0" marR="0" rtl="0" algn="ctr">
                        <a:lnSpc>
                          <a:spcPct val="107000"/>
                        </a:lnSpc>
                        <a:spcBef>
                          <a:spcPts val="0"/>
                        </a:spcBef>
                        <a:spcAft>
                          <a:spcPts val="0"/>
                        </a:spcAft>
                        <a:buNone/>
                      </a:pPr>
                      <a:r>
                        <a:rPr lang="en" sz="1400" u="none" cap="none" strike="noStrike"/>
                        <a:t>2018</a:t>
                      </a:r>
                      <a:endParaRPr sz="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219</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219</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78</a:t>
                      </a:r>
                      <a:endParaRPr sz="800" u="none" cap="none" strike="noStrike">
                        <a:solidFill>
                          <a:schemeClr val="dk2"/>
                        </a:solidFill>
                        <a:latin typeface="Calibri"/>
                        <a:ea typeface="Calibri"/>
                        <a:cs typeface="Calibri"/>
                        <a:sym typeface="Calibri"/>
                      </a:endParaRPr>
                    </a:p>
                  </a:txBody>
                  <a:tcPr marT="0" marB="0" marR="51425" marL="51425" anchor="ctr"/>
                </a:tc>
              </a:tr>
              <a:tr h="200975">
                <a:tc>
                  <a:txBody>
                    <a:bodyPr/>
                    <a:lstStyle/>
                    <a:p>
                      <a:pPr indent="0" lvl="0" marL="0" marR="0" rtl="0" algn="ctr">
                        <a:lnSpc>
                          <a:spcPct val="107000"/>
                        </a:lnSpc>
                        <a:spcBef>
                          <a:spcPts val="0"/>
                        </a:spcBef>
                        <a:spcAft>
                          <a:spcPts val="0"/>
                        </a:spcAft>
                        <a:buNone/>
                      </a:pPr>
                      <a:r>
                        <a:rPr lang="en" sz="1400" u="none" cap="none" strike="noStrike"/>
                        <a:t>2019</a:t>
                      </a:r>
                      <a:endParaRPr sz="800" u="none" cap="none" strike="noStrike">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231</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208</a:t>
                      </a:r>
                      <a:endParaRPr sz="800" u="none" cap="none" strike="noStrike">
                        <a:solidFill>
                          <a:schemeClr val="dk2"/>
                        </a:solidFill>
                        <a:latin typeface="Calibri"/>
                        <a:ea typeface="Calibri"/>
                        <a:cs typeface="Calibri"/>
                        <a:sym typeface="Calibri"/>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rPr>
                        <a:t>34</a:t>
                      </a:r>
                      <a:endParaRPr sz="800" u="none" cap="none" strike="noStrike">
                        <a:solidFill>
                          <a:schemeClr val="dk2"/>
                        </a:solidFill>
                        <a:latin typeface="Calibri"/>
                        <a:ea typeface="Calibri"/>
                        <a:cs typeface="Calibri"/>
                        <a:sym typeface="Calibri"/>
                      </a:endParaRPr>
                    </a:p>
                  </a:txBody>
                  <a:tcPr marT="0" marB="0" marR="51425" marL="51425" anchor="ctr"/>
                </a:tc>
              </a:tr>
              <a:tr h="200975">
                <a:tc>
                  <a:txBody>
                    <a:bodyPr/>
                    <a:lstStyle/>
                    <a:p>
                      <a:pPr indent="0" lvl="0" marL="0" marR="0" rtl="0" algn="ctr">
                        <a:lnSpc>
                          <a:spcPct val="107000"/>
                        </a:lnSpc>
                        <a:spcBef>
                          <a:spcPts val="0"/>
                        </a:spcBef>
                        <a:spcAft>
                          <a:spcPts val="0"/>
                        </a:spcAft>
                        <a:buNone/>
                      </a:pPr>
                      <a:r>
                        <a:rPr lang="en" sz="1400" u="none" cap="none" strike="noStrike">
                          <a:latin typeface="Calibri"/>
                          <a:ea typeface="Calibri"/>
                          <a:cs typeface="Calibri"/>
                          <a:sym typeface="Calibri"/>
                        </a:rPr>
                        <a:t>2020</a:t>
                      </a:r>
                      <a:endParaRPr sz="1100"/>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latin typeface="Calibri"/>
                          <a:ea typeface="Calibri"/>
                          <a:cs typeface="Calibri"/>
                          <a:sym typeface="Calibri"/>
                        </a:rPr>
                        <a:t>158</a:t>
                      </a:r>
                      <a:endParaRPr sz="1100">
                        <a:solidFill>
                          <a:schemeClr val="dk2"/>
                        </a:solidFill>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latin typeface="Calibri"/>
                          <a:ea typeface="Calibri"/>
                          <a:cs typeface="Calibri"/>
                          <a:sym typeface="Calibri"/>
                        </a:rPr>
                        <a:t>299</a:t>
                      </a:r>
                      <a:endParaRPr sz="1100">
                        <a:solidFill>
                          <a:schemeClr val="dk2"/>
                        </a:solidFill>
                      </a:endParaRPr>
                    </a:p>
                  </a:txBody>
                  <a:tcPr marT="0" marB="0" marR="51425" marL="51425" anchor="ctr"/>
                </a:tc>
                <a:tc>
                  <a:txBody>
                    <a:bodyPr/>
                    <a:lstStyle/>
                    <a:p>
                      <a:pPr indent="0" lvl="0" marL="0" marR="0" rtl="0" algn="ctr">
                        <a:lnSpc>
                          <a:spcPct val="107000"/>
                        </a:lnSpc>
                        <a:spcBef>
                          <a:spcPts val="0"/>
                        </a:spcBef>
                        <a:spcAft>
                          <a:spcPts val="0"/>
                        </a:spcAft>
                        <a:buNone/>
                      </a:pPr>
                      <a:r>
                        <a:rPr lang="en" sz="1400" u="none" cap="none" strike="noStrike">
                          <a:solidFill>
                            <a:schemeClr val="dk2"/>
                          </a:solidFill>
                          <a:latin typeface="Calibri"/>
                          <a:ea typeface="Calibri"/>
                          <a:cs typeface="Calibri"/>
                          <a:sym typeface="Calibri"/>
                        </a:rPr>
                        <a:t>155</a:t>
                      </a:r>
                      <a:endParaRPr sz="1100">
                        <a:solidFill>
                          <a:schemeClr val="dk2"/>
                        </a:solidFill>
                      </a:endParaRPr>
                    </a:p>
                  </a:txBody>
                  <a:tcPr marT="0" marB="0" marR="51425" marL="51425"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aphicFrame>
        <p:nvGraphicFramePr>
          <p:cNvPr id="110" name="Google Shape;110;p19"/>
          <p:cNvGraphicFramePr/>
          <p:nvPr/>
        </p:nvGraphicFramePr>
        <p:xfrm>
          <a:off x="894188" y="586330"/>
          <a:ext cx="3000000" cy="3000000"/>
        </p:xfrm>
        <a:graphic>
          <a:graphicData uri="http://schemas.openxmlformats.org/drawingml/2006/table">
            <a:tbl>
              <a:tblPr>
                <a:noFill/>
                <a:tableStyleId>{C46FCFD2-3CF6-4D8C-BA7A-56E9B22978AA}</a:tableStyleId>
              </a:tblPr>
              <a:tblGrid>
                <a:gridCol w="1395750"/>
                <a:gridCol w="2079675"/>
                <a:gridCol w="2484450"/>
                <a:gridCol w="1395750"/>
              </a:tblGrid>
              <a:tr h="423500">
                <a:tc gridSpan="4">
                  <a:txBody>
                    <a:bodyPr/>
                    <a:lstStyle/>
                    <a:p>
                      <a:pPr indent="0" lvl="0" marL="0" rtl="0" algn="ctr">
                        <a:lnSpc>
                          <a:spcPct val="115000"/>
                        </a:lnSpc>
                        <a:spcBef>
                          <a:spcPts val="0"/>
                        </a:spcBef>
                        <a:spcAft>
                          <a:spcPts val="0"/>
                        </a:spcAft>
                        <a:buNone/>
                      </a:pPr>
                      <a:r>
                        <a:rPr b="1" lang="en" sz="1900">
                          <a:solidFill>
                            <a:srgbClr val="FFFFFF"/>
                          </a:solidFill>
                          <a:latin typeface="Calibri"/>
                          <a:ea typeface="Calibri"/>
                          <a:cs typeface="Calibri"/>
                          <a:sym typeface="Calibri"/>
                        </a:rPr>
                        <a:t>Real Time Data in Columbia County</a:t>
                      </a:r>
                      <a:endParaRPr b="1" sz="1900">
                        <a:solidFill>
                          <a:srgbClr val="FFFFFF"/>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70AD47"/>
                    </a:solidFill>
                  </a:tcPr>
                </a:tc>
                <a:tc hMerge="1"/>
                <a:tc hMerge="1"/>
                <a:tc hMerge="1"/>
              </a:tr>
              <a:tr h="423500">
                <a:tc gridSpan="4">
                  <a:txBody>
                    <a:bodyPr/>
                    <a:lstStyle/>
                    <a:p>
                      <a:pPr indent="0" lvl="0" marL="0" rtl="0" algn="ctr">
                        <a:lnSpc>
                          <a:spcPct val="115000"/>
                        </a:lnSpc>
                        <a:spcBef>
                          <a:spcPts val="0"/>
                        </a:spcBef>
                        <a:spcAft>
                          <a:spcPts val="0"/>
                        </a:spcAft>
                        <a:buNone/>
                      </a:pPr>
                      <a:r>
                        <a:rPr lang="en">
                          <a:solidFill>
                            <a:srgbClr val="FFFFFF"/>
                          </a:solidFill>
                          <a:latin typeface="Calibri"/>
                          <a:ea typeface="Calibri"/>
                          <a:cs typeface="Calibri"/>
                          <a:sym typeface="Calibri"/>
                        </a:rPr>
                        <a:t>5-year Suicide Death Rate 2018 - 2022</a:t>
                      </a:r>
                      <a:endParaRPr>
                        <a:solidFill>
                          <a:srgbClr val="FFFFFF"/>
                        </a:solidFill>
                        <a:latin typeface="Calibri"/>
                        <a:ea typeface="Calibri"/>
                        <a:cs typeface="Calibri"/>
                        <a:sym typeface="Calibri"/>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70AD47"/>
                    </a:solidFill>
                  </a:tcPr>
                </a:tc>
                <a:tc hMerge="1"/>
                <a:tc hMerge="1"/>
                <a:tc hMerge="1"/>
              </a:tr>
              <a:tr h="389775">
                <a:tc>
                  <a:txBody>
                    <a:bodyPr/>
                    <a:lstStyle/>
                    <a:p>
                      <a:pPr indent="0" lvl="0" marL="0" rtl="0" algn="l">
                        <a:spcBef>
                          <a:spcPts val="0"/>
                        </a:spcBef>
                        <a:spcAft>
                          <a:spcPts val="0"/>
                        </a:spcAft>
                        <a:buNone/>
                      </a:pPr>
                      <a:r>
                        <a:t/>
                      </a:r>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tcPr>
                </a:tc>
              </a:tr>
              <a:tr h="3673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Year</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Assigned Male at Birth</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Assigned Female at Birth</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Total</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r>
              <a:tr h="3673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2018</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14</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15</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3673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2019</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4</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6</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r h="3673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2020</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13</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13</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3673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2021</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8</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9</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r h="3673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2022</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4</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367300">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Total Deaths</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41</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rtl="0" algn="ctr">
                        <a:lnSpc>
                          <a:spcPct val="115000"/>
                        </a:lnSpc>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rtl="0" algn="ctr">
                        <a:lnSpc>
                          <a:spcPct val="115000"/>
                        </a:lnSpc>
                        <a:spcBef>
                          <a:spcPts val="0"/>
                        </a:spcBef>
                        <a:spcAft>
                          <a:spcPts val="0"/>
                        </a:spcAft>
                        <a:buNone/>
                      </a:pPr>
                      <a:r>
                        <a:rPr b="1" lang="en" sz="1100">
                          <a:latin typeface="Calibri"/>
                          <a:ea typeface="Calibri"/>
                          <a:cs typeface="Calibri"/>
                          <a:sym typeface="Calibri"/>
                        </a:rPr>
                        <a:t>47</a:t>
                      </a:r>
                      <a:endParaRPr b="1"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1023613" y="0"/>
            <a:ext cx="7096765" cy="5322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ppt_w</p:attrName>
                                        </p:attrNameLst>
                                      </p:cBhvr>
                                      <p:tavLst>
                                        <p:tav fmla="" tm="0">
                                          <p:val>
                                            <p:strVal val="0"/>
                                          </p:val>
                                        </p:tav>
                                        <p:tav fmla="" tm="100000">
                                          <p:val>
                                            <p:strVal val="#ppt_w"/>
                                          </p:val>
                                        </p:tav>
                                      </p:tavLst>
                                    </p:anim>
                                    <p:anim calcmode="lin" valueType="num">
                                      <p:cBhvr additive="base">
                                        <p:cTn dur="1000"/>
                                        <p:tgtEl>
                                          <p:spTgt spid="1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nvSpPr>
        <p:spPr>
          <a:xfrm>
            <a:off x="4833257" y="2074688"/>
            <a:ext cx="4095600" cy="27705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Identified need for support</a:t>
            </a:r>
            <a:endParaRPr b="0" i="0" sz="2400" u="none" cap="none" strike="noStrike">
              <a:solidFill>
                <a:srgbClr val="000000"/>
              </a:solidFill>
              <a:latin typeface="Poppins"/>
              <a:ea typeface="Poppins"/>
              <a:cs typeface="Poppins"/>
              <a:sym typeface="Poppins"/>
            </a:endParaRPr>
          </a:p>
          <a:p>
            <a:pPr indent="-342900" lvl="0" marL="342900" marR="0" rtl="0" algn="l">
              <a:lnSpc>
                <a:spcPct val="100000"/>
              </a:lnSpc>
              <a:spcBef>
                <a:spcPts val="120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Suicide Prevention Task Force Established</a:t>
            </a:r>
            <a:endParaRPr b="0" i="0" sz="2400" u="none" cap="none" strike="noStrike">
              <a:solidFill>
                <a:srgbClr val="000000"/>
              </a:solidFill>
              <a:latin typeface="Poppins"/>
              <a:ea typeface="Poppins"/>
              <a:cs typeface="Poppins"/>
              <a:sym typeface="Poppins"/>
            </a:endParaRPr>
          </a:p>
          <a:p>
            <a:pPr indent="-342900" lvl="0" marL="342900" marR="0" rtl="0" algn="l">
              <a:lnSpc>
                <a:spcPct val="100000"/>
              </a:lnSpc>
              <a:spcBef>
                <a:spcPts val="120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Awarded SP Grant</a:t>
            </a:r>
            <a:endParaRPr b="0" i="0" sz="2400" u="none" cap="none" strike="noStrike">
              <a:solidFill>
                <a:srgbClr val="000000"/>
              </a:solidFill>
              <a:latin typeface="Poppins"/>
              <a:ea typeface="Poppins"/>
              <a:cs typeface="Poppins"/>
              <a:sym typeface="Poppins"/>
            </a:endParaRPr>
          </a:p>
          <a:p>
            <a:pPr indent="-342900" lvl="0" marL="342900" marR="0" rtl="0" algn="l">
              <a:lnSpc>
                <a:spcPct val="100000"/>
              </a:lnSpc>
              <a:spcBef>
                <a:spcPts val="120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Hired SP Coordinator</a:t>
            </a:r>
            <a:endParaRPr b="0" i="0" sz="2400" u="none" cap="none" strike="noStrike">
              <a:solidFill>
                <a:srgbClr val="000000"/>
              </a:solidFill>
              <a:latin typeface="Poppins"/>
              <a:ea typeface="Poppins"/>
              <a:cs typeface="Poppins"/>
              <a:sym typeface="Poppins"/>
            </a:endParaRPr>
          </a:p>
        </p:txBody>
      </p:sp>
      <p:pic>
        <p:nvPicPr>
          <p:cNvPr id="121" name="Google Shape;121;p21"/>
          <p:cNvPicPr preferRelativeResize="0"/>
          <p:nvPr/>
        </p:nvPicPr>
        <p:blipFill rotWithShape="1">
          <a:blip r:embed="rId3">
            <a:alphaModFix/>
          </a:blip>
          <a:srcRect b="14842" l="0" r="0" t="0"/>
          <a:stretch/>
        </p:blipFill>
        <p:spPr>
          <a:xfrm>
            <a:off x="915903" y="-169049"/>
            <a:ext cx="2548094" cy="4379899"/>
          </a:xfrm>
          <a:prstGeom prst="rect">
            <a:avLst/>
          </a:prstGeom>
          <a:noFill/>
          <a:ln>
            <a:noFill/>
          </a:ln>
        </p:spPr>
      </p:pic>
      <p:pic>
        <p:nvPicPr>
          <p:cNvPr id="122" name="Google Shape;122;p21"/>
          <p:cNvPicPr preferRelativeResize="0"/>
          <p:nvPr/>
        </p:nvPicPr>
        <p:blipFill rotWithShape="1">
          <a:blip r:embed="rId4">
            <a:alphaModFix/>
          </a:blip>
          <a:srcRect b="0" l="0" r="0" t="0"/>
          <a:stretch/>
        </p:blipFill>
        <p:spPr>
          <a:xfrm>
            <a:off x="5987303" y="1220800"/>
            <a:ext cx="1257300" cy="800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nvSpPr>
        <p:spPr>
          <a:xfrm>
            <a:off x="230521" y="2082372"/>
            <a:ext cx="3888000" cy="17238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ConnectSH program grant awarded</a:t>
            </a:r>
            <a:endParaRPr/>
          </a:p>
          <a:p>
            <a:pPr indent="-342900" lvl="0" marL="342900" marR="0" rtl="0" algn="l">
              <a:lnSpc>
                <a:spcPct val="100000"/>
              </a:lnSpc>
              <a:spcBef>
                <a:spcPts val="1200"/>
              </a:spcBef>
              <a:spcAft>
                <a:spcPts val="0"/>
              </a:spcAft>
              <a:buClr>
                <a:srgbClr val="000000"/>
              </a:buClr>
              <a:buSzPts val="2400"/>
              <a:buFont typeface="Arial"/>
              <a:buChar char="•"/>
            </a:pPr>
            <a:r>
              <a:rPr b="0" i="0" lang="en" sz="2400" u="none" cap="none" strike="noStrike">
                <a:solidFill>
                  <a:srgbClr val="000000"/>
                </a:solidFill>
                <a:latin typeface="Poppins"/>
                <a:ea typeface="Poppins"/>
                <a:cs typeface="Poppins"/>
                <a:sym typeface="Poppins"/>
              </a:rPr>
              <a:t>Began offering SP trainings</a:t>
            </a:r>
            <a:endParaRPr/>
          </a:p>
        </p:txBody>
      </p:sp>
      <p:pic>
        <p:nvPicPr>
          <p:cNvPr id="128" name="Google Shape;128;p22"/>
          <p:cNvPicPr preferRelativeResize="0"/>
          <p:nvPr/>
        </p:nvPicPr>
        <p:blipFill rotWithShape="1">
          <a:blip r:embed="rId3">
            <a:alphaModFix/>
          </a:blip>
          <a:srcRect b="0" l="0" r="0" t="0"/>
          <a:stretch/>
        </p:blipFill>
        <p:spPr>
          <a:xfrm>
            <a:off x="5261234" y="-192101"/>
            <a:ext cx="3216584" cy="5143500"/>
          </a:xfrm>
          <a:prstGeom prst="rect">
            <a:avLst/>
          </a:prstGeom>
          <a:noFill/>
          <a:ln>
            <a:noFill/>
          </a:ln>
        </p:spPr>
      </p:pic>
      <p:pic>
        <p:nvPicPr>
          <p:cNvPr id="129" name="Google Shape;129;p22"/>
          <p:cNvPicPr preferRelativeResize="0"/>
          <p:nvPr/>
        </p:nvPicPr>
        <p:blipFill rotWithShape="1">
          <a:blip r:embed="rId4">
            <a:alphaModFix/>
          </a:blip>
          <a:srcRect b="0" l="0" r="0" t="0"/>
          <a:stretch/>
        </p:blipFill>
        <p:spPr>
          <a:xfrm>
            <a:off x="1203831" y="1272747"/>
            <a:ext cx="1219200" cy="809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