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6858000" cy="9144000"/>
  <p:embeddedFontLst>
    <p:embeddedFont>
      <p:font typeface="Clear Sans Regular" panose="020B0604020202020204" charset="0"/>
      <p:regular r:id="rId42"/>
    </p:embeddedFont>
    <p:embeddedFont>
      <p:font typeface="Tenor Sans" panose="020B0604020202020204" charset="0"/>
      <p:regular r:id="rId43"/>
    </p:embeddedFont>
    <p:embeddedFont>
      <p:font typeface="Canva Sans" panose="020B0604020202020204" charset="0"/>
      <p:regular r:id="rId44"/>
    </p:embeddedFont>
    <p:embeddedFont>
      <p:font typeface="Clear Sans Regular Bold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3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9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6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6.sv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48.png"/><Relationship Id="rId4" Type="http://schemas.openxmlformats.org/officeDocument/2006/relationships/image" Target="../media/image7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8.sv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7" Type="http://schemas.openxmlformats.org/officeDocument/2006/relationships/image" Target="../media/image93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9.sv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26.pn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7.svg"/><Relationship Id="rId7" Type="http://schemas.openxmlformats.org/officeDocument/2006/relationships/image" Target="../media/image1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9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04.svg"/><Relationship Id="rId4" Type="http://schemas.openxmlformats.org/officeDocument/2006/relationships/image" Target="../media/image62.png"/><Relationship Id="rId9" Type="http://schemas.openxmlformats.org/officeDocument/2006/relationships/image" Target="../media/image108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11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9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sv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133204">
            <a:off x="-1726621" y="-2796378"/>
            <a:ext cx="13676622" cy="172922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1384">
            <a:off x="14901114" y="-692676"/>
            <a:ext cx="12122938" cy="116723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91620">
            <a:off x="-213391" y="-446545"/>
            <a:ext cx="13664723" cy="3403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19339" y="-705410"/>
            <a:ext cx="6337322" cy="4136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92806">
            <a:off x="8891850" y="8378163"/>
            <a:ext cx="4308252" cy="35249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505200" y="6631040"/>
            <a:ext cx="99060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162651"/>
                </a:solidFill>
                <a:latin typeface="Clear Sans Regular"/>
              </a:rPr>
              <a:t>BY PRAXIS HEALTH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162651"/>
                </a:solidFill>
                <a:latin typeface="Clear Sans Regular"/>
              </a:rPr>
              <a:t>2022 OREGON </a:t>
            </a:r>
            <a:r>
              <a:rPr lang="en-US" sz="3200" dirty="0">
                <a:solidFill>
                  <a:srgbClr val="162651"/>
                </a:solidFill>
                <a:latin typeface="Clear Sans Regular"/>
              </a:rPr>
              <a:t>SUICIDE PREVENTION CONFERENCE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6096000"/>
            <a:ext cx="72390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81200" y="2095500"/>
            <a:ext cx="75438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enor Sans" panose="020B0604020202020204" charset="0"/>
                <a:ea typeface="Calibri" panose="020F0502020204030204" pitchFamily="34" charset="0"/>
              </a:rPr>
              <a:t>No Wrong Door: Reinventing Primary Care to Respond to Depression and Suicide Risk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nor Sans" panose="020B0604020202020204" charset="0"/>
              </a:rPr>
              <a:t> </a:t>
            </a:r>
            <a:endParaRPr kumimoji="0" lang="en-US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nor Sans" panose="020B060402020202020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47800" y="8343900"/>
            <a:ext cx="4416112" cy="135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48062" y="-1515515"/>
            <a:ext cx="8078447" cy="63893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0388" r="10388"/>
          <a:stretch>
            <a:fillRect/>
          </a:stretch>
        </p:blipFill>
        <p:spPr>
          <a:xfrm>
            <a:off x="1028700" y="1028700"/>
            <a:ext cx="701982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82508">
            <a:off x="5213971" y="7409847"/>
            <a:ext cx="3710600" cy="40332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1019175"/>
            <a:ext cx="8115300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-140">
                <a:solidFill>
                  <a:srgbClr val="2F3B69"/>
                </a:solidFill>
                <a:latin typeface="Tenor Sans"/>
              </a:rPr>
              <a:t>Why Primary Care?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21064" y="2600201"/>
            <a:ext cx="7761173" cy="642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People who die by suicide are more likely to have seen a primary care provider in the previous month than any other health care provider</a:t>
            </a:r>
          </a:p>
          <a:p>
            <a:pPr algn="just">
              <a:lnSpc>
                <a:spcPts val="3900"/>
              </a:lnSpc>
            </a:pPr>
            <a:endParaRPr lang="en-US" sz="3000">
              <a:solidFill>
                <a:srgbClr val="2F3B69"/>
              </a:solidFill>
              <a:latin typeface="Clear Sans Regular"/>
            </a:endParaRPr>
          </a:p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For a patient at risk for suicide, a visit with the primary care provider may be the only chance to access needed care - especially in rural settings</a:t>
            </a:r>
          </a:p>
          <a:p>
            <a:pPr algn="just">
              <a:lnSpc>
                <a:spcPts val="3900"/>
              </a:lnSpc>
            </a:pPr>
            <a:endParaRPr lang="en-US" sz="3000">
              <a:solidFill>
                <a:srgbClr val="2F3B69"/>
              </a:solidFill>
              <a:latin typeface="Clear Sans Regular"/>
            </a:endParaRPr>
          </a:p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Large percentage (over 60%) of those who die by suicide in Oregon are not engaged in mental health care at the time of their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25282">
            <a:off x="14621247" y="-2310013"/>
            <a:ext cx="4132679" cy="5858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3053" y="3490913"/>
            <a:ext cx="4780538" cy="329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39"/>
              </a:lnSpc>
            </a:pPr>
            <a:r>
              <a:rPr lang="en-US" sz="7199" spc="-143">
                <a:solidFill>
                  <a:srgbClr val="FAFAFF"/>
                </a:solidFill>
                <a:latin typeface="Tenor Sans"/>
              </a:rPr>
              <a:t>Rural Primary Care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005330" y="2410130"/>
            <a:ext cx="3885864" cy="5224497"/>
            <a:chOff x="0" y="0"/>
            <a:chExt cx="5181152" cy="6965996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5181152" cy="3226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9"/>
                </a:lnSpc>
              </a:pPr>
              <a:r>
                <a:rPr lang="en-US" sz="3699">
                  <a:solidFill>
                    <a:srgbClr val="FAFAFF"/>
                  </a:solidFill>
                  <a:latin typeface="Clear Sans Regular"/>
                </a:rPr>
                <a:t>Fewer behavioral health resources in Central and Eastern Oregon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01672"/>
              <a:ext cx="5181152" cy="3264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FAFAFF"/>
                  </a:solidFill>
                  <a:latin typeface="Clear Sans Regular"/>
                </a:rPr>
                <a:t>More than 65% of rural Americans get their mental health care from their primary care provider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2938" b="2938"/>
          <a:stretch>
            <a:fillRect/>
          </a:stretch>
        </p:blipFill>
        <p:spPr>
          <a:xfrm>
            <a:off x="6624719" y="1395253"/>
            <a:ext cx="5038562" cy="7254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93322" y="8069437"/>
            <a:ext cx="5588674" cy="118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48164">
            <a:off x="2668972" y="-4868157"/>
            <a:ext cx="10950958" cy="89399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75580" y="2683138"/>
            <a:ext cx="12136840" cy="212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140">
                <a:solidFill>
                  <a:srgbClr val="2F3B69"/>
                </a:solidFill>
                <a:latin typeface="Tenor Sans"/>
              </a:rPr>
              <a:t>Primary Care Best Engagement Point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20285" y="5717275"/>
            <a:ext cx="4386732" cy="2069937"/>
            <a:chOff x="0" y="0"/>
            <a:chExt cx="5848976" cy="2759916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5848976" cy="1926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2F3B69"/>
                  </a:solidFill>
                  <a:latin typeface="Clear Sans Regular"/>
                </a:rPr>
                <a:t>What is mental health access like in your community?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93248"/>
              <a:ext cx="5848976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50634" y="5688700"/>
            <a:ext cx="4386732" cy="145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Are you seeing mental health related issues in your clinics?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80983" y="5688700"/>
            <a:ext cx="4386732" cy="96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Are your teams trained in suicide evaluations?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80983" y="516969"/>
            <a:ext cx="6091127" cy="1295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7558" y="-1194060"/>
            <a:ext cx="5236924" cy="3418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48164">
            <a:off x="2668972" y="-4868157"/>
            <a:ext cx="10950958" cy="89399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01209" y="1803193"/>
            <a:ext cx="12136840" cy="212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Integration is now the standard in primary care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80983" y="516969"/>
            <a:ext cx="6091127" cy="1295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7558" y="-1194060"/>
            <a:ext cx="5236924" cy="34182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t="10238" b="10238"/>
          <a:stretch>
            <a:fillRect/>
          </a:stretch>
        </p:blipFill>
        <p:spPr>
          <a:xfrm>
            <a:off x="1028700" y="4541812"/>
            <a:ext cx="16230600" cy="57451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87731" y="8848504"/>
            <a:ext cx="4386732" cy="36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884589" y="4208780"/>
            <a:ext cx="12136840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AFAFF"/>
                </a:solidFill>
                <a:latin typeface="Canva Sans"/>
              </a:rPr>
              <a:t>Not a question of should, rather 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1027">
            <a:off x="14327764" y="-732694"/>
            <a:ext cx="4836000" cy="4106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917923" y="7445507"/>
            <a:ext cx="4269962" cy="36255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55848" y="2556317"/>
            <a:ext cx="6899155" cy="51743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08158" y="2041644"/>
            <a:ext cx="7609764" cy="212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2F3B69"/>
                </a:solidFill>
                <a:latin typeface="Tenor Sans"/>
              </a:rPr>
              <a:t>Praxis Health Path to Integration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8158" y="4325473"/>
            <a:ext cx="7609764" cy="4353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5" lvl="1" indent="-442598" algn="just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2F3B69"/>
                </a:solidFill>
                <a:latin typeface="Canva Sans"/>
              </a:rPr>
              <a:t>Psychiatry Consult</a:t>
            </a:r>
          </a:p>
          <a:p>
            <a:pPr algn="just">
              <a:lnSpc>
                <a:spcPts val="5740"/>
              </a:lnSpc>
            </a:pPr>
            <a:endParaRPr lang="en-US" sz="4100">
              <a:solidFill>
                <a:srgbClr val="2F3B69"/>
              </a:solidFill>
              <a:latin typeface="Canva Sans"/>
            </a:endParaRPr>
          </a:p>
          <a:p>
            <a:pPr marL="885195" lvl="1" indent="-442598" algn="just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2F3B69"/>
                </a:solidFill>
                <a:latin typeface="Canva Sans"/>
              </a:rPr>
              <a:t>Co-located specialty BH</a:t>
            </a:r>
          </a:p>
          <a:p>
            <a:pPr algn="just">
              <a:lnSpc>
                <a:spcPts val="5740"/>
              </a:lnSpc>
            </a:pPr>
            <a:endParaRPr lang="en-US" sz="4100">
              <a:solidFill>
                <a:srgbClr val="2F3B69"/>
              </a:solidFill>
              <a:latin typeface="Canva Sans"/>
            </a:endParaRPr>
          </a:p>
          <a:p>
            <a:pPr marL="885195" lvl="1" indent="-442598" algn="just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2F3B69"/>
                </a:solidFill>
                <a:latin typeface="Canva Sans"/>
              </a:rPr>
              <a:t>One LCSW embedded for all of Central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047" y="3006686"/>
            <a:ext cx="5819910" cy="377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5"/>
              </a:lnSpc>
            </a:pPr>
            <a:r>
              <a:rPr lang="en-US" sz="8329" spc="-166" dirty="0">
                <a:solidFill>
                  <a:srgbClr val="E3DDDC"/>
                </a:solidFill>
                <a:latin typeface="Tenor Sans"/>
              </a:rPr>
              <a:t>Step 1:  Universal Screening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6126">
            <a:off x="13650109" y="7308305"/>
            <a:ext cx="6002186" cy="6628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0071">
            <a:off x="-1143891" y="-2000850"/>
            <a:ext cx="6086583" cy="49688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1387" y="-2145868"/>
            <a:ext cx="4788720" cy="39180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24800" y="2001117"/>
            <a:ext cx="5573613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E3DDDC"/>
                </a:solidFill>
                <a:latin typeface="Canva Sans"/>
              </a:rPr>
              <a:t>Prevalence </a:t>
            </a:r>
            <a:r>
              <a:rPr lang="en-US" sz="4800" dirty="0" smtClean="0">
                <a:solidFill>
                  <a:srgbClr val="E3DDDC"/>
                </a:solidFill>
                <a:latin typeface="Canva Sans"/>
              </a:rPr>
              <a:t>(CDC)</a:t>
            </a:r>
            <a:endParaRPr lang="en-US" sz="4800" dirty="0">
              <a:solidFill>
                <a:srgbClr val="E3DDDC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28623" y="3374668"/>
            <a:ext cx="861640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2800" dirty="0">
                <a:solidFill>
                  <a:srgbClr val="E3DDDC"/>
                </a:solidFill>
                <a:latin typeface="Canva Sans"/>
              </a:rPr>
              <a:t>MDD</a:t>
            </a:r>
            <a:r>
              <a:rPr lang="en-US" sz="3000" dirty="0">
                <a:solidFill>
                  <a:srgbClr val="E3DDDC"/>
                </a:solidFill>
                <a:latin typeface="Canva Sans"/>
              </a:rPr>
              <a:t> lifetime prevalence 13.2%; 12 </a:t>
            </a:r>
            <a:r>
              <a:rPr lang="en-US" sz="3000" dirty="0" err="1">
                <a:solidFill>
                  <a:srgbClr val="E3DDDC"/>
                </a:solidFill>
                <a:latin typeface="Canva Sans"/>
              </a:rPr>
              <a:t>mo</a:t>
            </a:r>
            <a:r>
              <a:rPr lang="en-US" sz="3000" dirty="0">
                <a:solidFill>
                  <a:srgbClr val="E3DDDC"/>
                </a:solidFill>
                <a:latin typeface="Canva Sans"/>
              </a:rPr>
              <a:t> 5-7%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50525" y="4088290"/>
            <a:ext cx="9372600" cy="5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E3DDDC"/>
                </a:solidFill>
                <a:latin typeface="Canva Sans"/>
              </a:rPr>
              <a:t>Adjustment related depression:  12 </a:t>
            </a:r>
            <a:r>
              <a:rPr lang="en-US" sz="3000" dirty="0" err="1">
                <a:solidFill>
                  <a:srgbClr val="E3DDDC"/>
                </a:solidFill>
                <a:latin typeface="Canva Sans"/>
              </a:rPr>
              <a:t>mo</a:t>
            </a:r>
            <a:r>
              <a:rPr lang="en-US" sz="3000" dirty="0">
                <a:solidFill>
                  <a:srgbClr val="E3DDDC"/>
                </a:solidFill>
                <a:latin typeface="Canva Sans"/>
              </a:rPr>
              <a:t> 20%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28623" y="4903622"/>
            <a:ext cx="8115300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E3DDDC"/>
                </a:solidFill>
                <a:latin typeface="Canva Sans"/>
              </a:rPr>
              <a:t>Depression </a:t>
            </a:r>
            <a:r>
              <a:rPr lang="en-US" sz="3000" dirty="0" smtClean="0">
                <a:solidFill>
                  <a:srgbClr val="E3DDDC"/>
                </a:solidFill>
                <a:latin typeface="Canva Sans"/>
              </a:rPr>
              <a:t>related </a:t>
            </a:r>
            <a:r>
              <a:rPr lang="en-US" sz="3000" dirty="0">
                <a:solidFill>
                  <a:srgbClr val="E3DDDC"/>
                </a:solidFill>
                <a:latin typeface="Canva Sans"/>
              </a:rPr>
              <a:t>conditions 3rd leading cause of loss of QOL in older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047" y="3006686"/>
            <a:ext cx="5819910" cy="377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5"/>
              </a:lnSpc>
            </a:pPr>
            <a:r>
              <a:rPr lang="en-US" sz="8329" spc="-166">
                <a:solidFill>
                  <a:srgbClr val="E3DDDC"/>
                </a:solidFill>
                <a:latin typeface="Tenor Sans"/>
              </a:rPr>
              <a:t>Step 1:  Universal Screening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6126">
            <a:off x="13650109" y="7308305"/>
            <a:ext cx="6002186" cy="6628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0071">
            <a:off x="-1143891" y="-2000850"/>
            <a:ext cx="6086583" cy="49688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1387" y="-2145868"/>
            <a:ext cx="4788720" cy="39180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24800" y="1877680"/>
            <a:ext cx="5864126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E3DDDC"/>
                </a:solidFill>
                <a:latin typeface="Canva Sans"/>
              </a:rPr>
              <a:t>Screening efficacy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96200" y="3082206"/>
            <a:ext cx="10058400" cy="5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E3DDDC"/>
                </a:solidFill>
                <a:latin typeface="Canva Sans"/>
              </a:rPr>
              <a:t>VA and DoD screen 85-100% of patients annually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4800" y="3964669"/>
            <a:ext cx="997168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E3DDDC"/>
                </a:solidFill>
                <a:latin typeface="Canva Sans"/>
              </a:rPr>
              <a:t>Up to 40% of cases of depression may be missed in primary care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4799" y="5476402"/>
            <a:ext cx="9971689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E3DDDC"/>
                </a:solidFill>
                <a:latin typeface="Canva Sans"/>
              </a:rPr>
              <a:t>USPSTF estimates 12-40% of screen positives would meet MDD criteria and majority of positives that do not meet MDD </a:t>
            </a:r>
            <a:r>
              <a:rPr lang="en-US" sz="3000" dirty="0" err="1">
                <a:solidFill>
                  <a:srgbClr val="E3DDDC"/>
                </a:solidFill>
                <a:latin typeface="Canva Sans"/>
              </a:rPr>
              <a:t>criteia</a:t>
            </a:r>
            <a:r>
              <a:rPr lang="en-US" sz="3000" dirty="0">
                <a:solidFill>
                  <a:srgbClr val="E3DDDC"/>
                </a:solidFill>
                <a:latin typeface="Canva Sans"/>
              </a:rPr>
              <a:t> could benefit from intervention (JAMA 2016)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4799" y="8016835"/>
            <a:ext cx="1029553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E3DDDC"/>
                </a:solidFill>
                <a:latin typeface="Canva Sans"/>
              </a:rPr>
              <a:t>No studies indicate adverse events related to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0559">
            <a:off x="11913717" y="1862762"/>
            <a:ext cx="8773114" cy="96891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9725" y="-245829"/>
            <a:ext cx="5633785" cy="36773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27361"/>
            <a:ext cx="8115300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PHQ-9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42467"/>
            <a:ext cx="15159564" cy="791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Over the last 2 weeks, how often have you been bothered by any of the following problems? </a:t>
            </a:r>
          </a:p>
          <a:p>
            <a:pPr algn="just">
              <a:lnSpc>
                <a:spcPts val="3900"/>
              </a:lnSpc>
              <a:spcBef>
                <a:spcPct val="0"/>
              </a:spcBef>
            </a:pPr>
            <a:endParaRPr lang="en-US" sz="3000">
              <a:solidFill>
                <a:srgbClr val="E3DDDC"/>
              </a:solidFill>
              <a:latin typeface="Clear Sans Regular"/>
            </a:endParaRP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Little interest or pleasure in doing things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Feeling down, depressed, or hopeless 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Trouble falling or staying asleep, or sleeping too much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Feeling tired or having little energy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Poor appetite or overeating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Feeling bad about yourself—or that you are a failure or have let yourself or your family down 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Trouble concentrating on things, such as reading the newspaper or watching television  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Moving or speaking so slowly that other people could have noticed? Or the opposite—being so fidgety or restless that you have been moving around a lot more than usual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E3DDDC"/>
                </a:solidFill>
                <a:latin typeface="Clear Sans Regular"/>
              </a:rPr>
              <a:t>Thoughts that you would be better off dead or of hurting yourself in some way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88122" y="-1543516"/>
            <a:ext cx="13231624" cy="108018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99331" y="4317193"/>
            <a:ext cx="6376859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PHQ-9 Scoring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81544" y="4347600"/>
            <a:ext cx="6120913" cy="11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AFAFF"/>
                </a:solidFill>
                <a:latin typeface="Clear Sans Regular"/>
              </a:rPr>
              <a:t>MODERATE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AFAFF"/>
              </a:solidFill>
              <a:latin typeface="Clear Sans Regular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AFAFF"/>
                </a:solidFill>
                <a:latin typeface="Clear Sans Regular"/>
              </a:rPr>
              <a:t>SCORE OF 10 TO 14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4608">
            <a:off x="-2448828" y="-326604"/>
            <a:ext cx="4901306" cy="31992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0577">
            <a:off x="5517402" y="8015927"/>
            <a:ext cx="3562696" cy="161940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81544" y="2345173"/>
            <a:ext cx="6120913" cy="11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AFAFF"/>
                </a:solidFill>
                <a:latin typeface="Clear Sans Regular"/>
              </a:rPr>
              <a:t>"NORMAL" TO MILD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AFAFF"/>
              </a:solidFill>
              <a:latin typeface="Clear Sans Regular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AFAFF"/>
                </a:solidFill>
                <a:latin typeface="Clear Sans Regular Bold"/>
              </a:rPr>
              <a:t>SCORE OF 0 TO 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1544" y="6347705"/>
            <a:ext cx="6120913" cy="11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AFAFF"/>
                </a:solidFill>
                <a:latin typeface="Clear Sans Regular"/>
              </a:rPr>
              <a:t>SEVERE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AFAFF"/>
              </a:solidFill>
              <a:latin typeface="Clear Sans Regular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AFAFF"/>
                </a:solidFill>
                <a:latin typeface="Clear Sans Regular"/>
              </a:rPr>
              <a:t>SCORE OF 15 TO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242" r="5485" b="1535"/>
          <a:stretch>
            <a:fillRect/>
          </a:stretch>
        </p:blipFill>
        <p:spPr>
          <a:xfrm>
            <a:off x="2796597" y="865930"/>
            <a:ext cx="12304158" cy="823408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0251" y="8957140"/>
            <a:ext cx="4190554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EFEFE"/>
                </a:solidFill>
                <a:latin typeface="Canva Sans"/>
              </a:rPr>
              <a:t>Praxis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7052" y="3079128"/>
            <a:ext cx="12213896" cy="422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spc="-139" dirty="0">
                <a:solidFill>
                  <a:srgbClr val="FAFAFF"/>
                </a:solidFill>
                <a:latin typeface="Tenor Sans"/>
              </a:rPr>
              <a:t>Create a version of primary care that helps patients feel like they have come to the right place for any problem.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00125"/>
            <a:ext cx="7912479" cy="47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999">
                <a:solidFill>
                  <a:srgbClr val="E3DDDC"/>
                </a:solidFill>
                <a:latin typeface="Clear Sans Regular"/>
              </a:rPr>
              <a:t>Something to chew on: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81225" y="-1999912"/>
            <a:ext cx="5138015" cy="41944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33847">
            <a:off x="-858217" y="8308699"/>
            <a:ext cx="4578625" cy="3205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2795">
            <a:off x="16807802" y="363335"/>
            <a:ext cx="4476368" cy="3662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38135">
            <a:off x="-1895593" y="6010151"/>
            <a:ext cx="3340048" cy="363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19" r="2019"/>
          <a:stretch>
            <a:fillRect/>
          </a:stretch>
        </p:blipFill>
        <p:spPr>
          <a:xfrm>
            <a:off x="2898795" y="1328572"/>
            <a:ext cx="12490410" cy="76298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0251" y="8957140"/>
            <a:ext cx="4190554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EFEFE"/>
                </a:solidFill>
                <a:latin typeface="Canva Sans"/>
              </a:rPr>
              <a:t>Praxis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17" r="3122" b="1317"/>
          <a:stretch>
            <a:fillRect/>
          </a:stretch>
        </p:blipFill>
        <p:spPr>
          <a:xfrm>
            <a:off x="2519514" y="1145346"/>
            <a:ext cx="13248971" cy="79963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0251" y="8957140"/>
            <a:ext cx="4190554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EFEFE"/>
                </a:solidFill>
                <a:latin typeface="Canva Sans"/>
              </a:rPr>
              <a:t>Praxis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6126">
            <a:off x="13650109" y="7308305"/>
            <a:ext cx="6002186" cy="6628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0071">
            <a:off x="-1143891" y="-2000850"/>
            <a:ext cx="6086583" cy="49688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1387" y="-2145868"/>
            <a:ext cx="4788720" cy="39180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0560" y="1629301"/>
            <a:ext cx="3280916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AFAFF"/>
                </a:solidFill>
                <a:latin typeface="Canva Sans"/>
              </a:rPr>
              <a:t>What is it?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0560" y="2893101"/>
            <a:ext cx="9290519" cy="685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AFAFF"/>
                </a:solidFill>
                <a:latin typeface="Canva Sans"/>
              </a:rPr>
              <a:t>Consultant model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FAFAFF"/>
              </a:solidFill>
              <a:latin typeface="Canva Sans"/>
            </a:endParaRP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AFAFF"/>
                </a:solidFill>
                <a:latin typeface="Canva Sans"/>
              </a:rPr>
              <a:t>Work side-by-side with primary care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FAFAFF"/>
              </a:solidFill>
              <a:latin typeface="Canva Sans"/>
            </a:endParaRP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AFAFF"/>
                </a:solidFill>
                <a:latin typeface="Canva Sans"/>
              </a:rPr>
              <a:t>Goal is to improve PCP management of behavioral issues and improve satisfaction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AFAFF"/>
                </a:solidFill>
                <a:latin typeface="Canva Sans"/>
              </a:rPr>
              <a:t>Wide variety of interventions and goals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AFAFF"/>
                </a:solidFill>
                <a:latin typeface="Canva Sans"/>
              </a:rPr>
              <a:t>Brief visits, limited follow up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AFAFF"/>
                </a:solidFill>
                <a:latin typeface="Canva Sans"/>
              </a:rPr>
              <a:t>Immediate feedback to PCP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AFAFF"/>
                </a:solidFill>
                <a:latin typeface="Canva Sans"/>
              </a:rPr>
              <a:t>Any behavior problem, any age</a:t>
            </a:r>
          </a:p>
          <a:p>
            <a:pPr algn="just">
              <a:lnSpc>
                <a:spcPts val="3639"/>
              </a:lnSpc>
            </a:pPr>
            <a:endParaRPr lang="en-US" sz="2400">
              <a:solidFill>
                <a:srgbClr val="FAFAFF"/>
              </a:solidFill>
              <a:latin typeface="Canva Sans"/>
            </a:endParaRP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AFAFF"/>
                </a:solidFill>
                <a:latin typeface="Canva Sans"/>
              </a:rPr>
              <a:t>Immediate access with minimal barriers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FAFAFF"/>
              </a:solidFill>
              <a:latin typeface="Canva Sans"/>
            </a:endParaRP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AFAFF"/>
                </a:solidFill>
                <a:latin typeface="Canva Sans"/>
              </a:rPr>
              <a:t>Population health principles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0288" y="2564021"/>
            <a:ext cx="4682987" cy="528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spc="-139">
                <a:solidFill>
                  <a:srgbClr val="FAFAFF"/>
                </a:solidFill>
                <a:latin typeface="Tenor Sans"/>
              </a:rPr>
              <a:t>Step 2:</a:t>
            </a:r>
          </a:p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6999" spc="-139">
                <a:solidFill>
                  <a:srgbClr val="FAFAFF"/>
                </a:solidFill>
                <a:latin typeface="Tenor Sans"/>
              </a:rPr>
              <a:t>Primary Care Behavioral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620" t="9142" r="6340"/>
          <a:stretch>
            <a:fillRect/>
          </a:stretch>
        </p:blipFill>
        <p:spPr>
          <a:xfrm>
            <a:off x="306181" y="1028700"/>
            <a:ext cx="8050072" cy="84118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30061" y="918428"/>
            <a:ext cx="8072104" cy="7873063"/>
            <a:chOff x="0" y="0"/>
            <a:chExt cx="10762805" cy="10497417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0762805" cy="384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6999" spc="-139">
                  <a:solidFill>
                    <a:srgbClr val="FAFAFF"/>
                  </a:solidFill>
                  <a:latin typeface="Tenor Sans"/>
                </a:rPr>
                <a:t>PCBH Model</a:t>
              </a:r>
            </a:p>
            <a:p>
              <a:pPr>
                <a:lnSpc>
                  <a:spcPts val="7200"/>
                </a:lnSpc>
              </a:pPr>
              <a:r>
                <a:rPr lang="en-US" sz="6000" spc="-120">
                  <a:solidFill>
                    <a:srgbClr val="FAFAFF"/>
                  </a:solidFill>
                  <a:latin typeface="Tenor Sans"/>
                </a:rPr>
                <a:t>Interdisciplinary Teams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029855"/>
              <a:ext cx="9624749" cy="5467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>
                  <a:solidFill>
                    <a:srgbClr val="FAFAFF"/>
                  </a:solidFill>
                  <a:latin typeface="Clear Sans Regular"/>
                </a:rPr>
                <a:t>Decade spent refining model delivery issues</a:t>
              </a:r>
            </a:p>
            <a:p>
              <a:pPr>
                <a:lnSpc>
                  <a:spcPts val="3639"/>
                </a:lnSpc>
              </a:pPr>
              <a:endParaRPr lang="en-US" sz="2799">
                <a:solidFill>
                  <a:srgbClr val="FAFAFF"/>
                </a:solidFill>
                <a:latin typeface="Clear Sans Regular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>
                  <a:solidFill>
                    <a:srgbClr val="FAFAFF"/>
                  </a:solidFill>
                  <a:latin typeface="Clear Sans Regular"/>
                </a:rPr>
                <a:t>PCBH model adopted by Community Health Care System, many HMOs, DoD, VA, and more recently in PC pratices</a:t>
              </a:r>
            </a:p>
            <a:p>
              <a:pPr>
                <a:lnSpc>
                  <a:spcPts val="3639"/>
                </a:lnSpc>
              </a:pPr>
              <a:endParaRPr lang="en-US" sz="2799">
                <a:solidFill>
                  <a:srgbClr val="FAFAFF"/>
                </a:solidFill>
                <a:latin typeface="Clear Sans Regular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>
                  <a:solidFill>
                    <a:srgbClr val="FAFAFF"/>
                  </a:solidFill>
                  <a:latin typeface="Clear Sans Regular"/>
                </a:rPr>
                <a:t>Economic reimbursement issues still being sorted out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01216" y="-840442"/>
            <a:ext cx="4471096" cy="28452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38606">
            <a:off x="5841878" y="8148638"/>
            <a:ext cx="2928024" cy="340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8789" y="2366672"/>
            <a:ext cx="13250422" cy="55536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69518" y="6154834"/>
            <a:ext cx="1856637" cy="17654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54172" y="2594670"/>
            <a:ext cx="1729234" cy="109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Common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Problem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4172" y="4554220"/>
            <a:ext cx="1729234" cy="109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Common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8033576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PCBH Model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62338">
            <a:off x="8737274" y="-5020531"/>
            <a:ext cx="4555216" cy="76383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84842">
            <a:off x="9235348" y="9125552"/>
            <a:ext cx="4368163" cy="30577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25049" r="21319"/>
          <a:stretch>
            <a:fillRect/>
          </a:stretch>
        </p:blipFill>
        <p:spPr>
          <a:xfrm>
            <a:off x="4467484" y="2531455"/>
            <a:ext cx="8115300" cy="626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25282">
            <a:off x="14621247" y="-2310013"/>
            <a:ext cx="4132679" cy="58581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93322" y="8069437"/>
            <a:ext cx="5588674" cy="11888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86600" y="3086100"/>
            <a:ext cx="4114800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3053" y="4038600"/>
            <a:ext cx="4780538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39"/>
              </a:lnSpc>
            </a:pPr>
            <a:r>
              <a:rPr lang="en-US" sz="7199" spc="-143">
                <a:solidFill>
                  <a:srgbClr val="FAFAFF"/>
                </a:solidFill>
                <a:latin typeface="Tenor Sans"/>
              </a:rPr>
              <a:t>Patient</a:t>
            </a:r>
          </a:p>
          <a:p>
            <a:pPr algn="r">
              <a:lnSpc>
                <a:spcPts val="8639"/>
              </a:lnSpc>
            </a:pPr>
            <a:r>
              <a:rPr lang="en-US" sz="7199" spc="-143">
                <a:solidFill>
                  <a:srgbClr val="FAFAFF"/>
                </a:solidFill>
                <a:latin typeface="Tenor Sans"/>
              </a:rPr>
              <a:t>Navigation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989053" y="2461144"/>
            <a:ext cx="3885864" cy="6148421"/>
            <a:chOff x="0" y="0"/>
            <a:chExt cx="5181152" cy="8197895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5181152" cy="3466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3199">
                  <a:solidFill>
                    <a:srgbClr val="FAFAFF"/>
                  </a:solidFill>
                  <a:latin typeface="Clear Sans Regular"/>
                </a:rPr>
                <a:t>Patient-centered, sustainable service delivery intervention that removes barriers to care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60964"/>
              <a:ext cx="5181152" cy="423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AFAFF"/>
                  </a:solidFill>
                  <a:latin typeface="Clear Sans Regular"/>
                </a:rPr>
                <a:t>Screening</a:t>
              </a:r>
            </a:p>
            <a:p>
              <a:pPr>
                <a:lnSpc>
                  <a:spcPts val="3220"/>
                </a:lnSpc>
              </a:pPr>
              <a:endParaRPr lang="en-US" sz="2300">
                <a:solidFill>
                  <a:srgbClr val="FAFAFF"/>
                </a:solidFill>
                <a:latin typeface="Clear Sans Regular"/>
              </a:endParaRP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AFAFF"/>
                  </a:solidFill>
                  <a:latin typeface="Clear Sans Regular"/>
                </a:rPr>
                <a:t>Diagnosis</a:t>
              </a:r>
            </a:p>
            <a:p>
              <a:pPr>
                <a:lnSpc>
                  <a:spcPts val="3220"/>
                </a:lnSpc>
              </a:pPr>
              <a:endParaRPr lang="en-US" sz="2300">
                <a:solidFill>
                  <a:srgbClr val="FAFAFF"/>
                </a:solidFill>
                <a:latin typeface="Clear Sans Regular"/>
              </a:endParaRP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AFAFF"/>
                  </a:solidFill>
                  <a:latin typeface="Clear Sans Regular"/>
                </a:rPr>
                <a:t>Care Integration</a:t>
              </a:r>
            </a:p>
            <a:p>
              <a:pPr>
                <a:lnSpc>
                  <a:spcPts val="3220"/>
                </a:lnSpc>
              </a:pPr>
              <a:endParaRPr lang="en-US" sz="2300">
                <a:solidFill>
                  <a:srgbClr val="FAFAFF"/>
                </a:solidFill>
                <a:latin typeface="Clear Sans Regular"/>
              </a:endParaRP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AFAFF"/>
                  </a:solidFill>
                  <a:latin typeface="Clear Sans Regular"/>
                </a:rPr>
                <a:t>Connect to Resources</a:t>
              </a:r>
            </a:p>
            <a:p>
              <a:pPr>
                <a:lnSpc>
                  <a:spcPts val="3220"/>
                </a:lnSpc>
                <a:spcBef>
                  <a:spcPct val="0"/>
                </a:spcBef>
              </a:pPr>
              <a:endParaRPr lang="en-US" sz="2300">
                <a:solidFill>
                  <a:srgbClr val="FAFAFF"/>
                </a:solidFill>
                <a:latin typeface="Clear Sans Regula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9" b="4662"/>
          <a:stretch>
            <a:fillRect/>
          </a:stretch>
        </p:blipFill>
        <p:spPr>
          <a:xfrm>
            <a:off x="361342" y="3488800"/>
            <a:ext cx="17362942" cy="6798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2243" y="1371096"/>
            <a:ext cx="8566993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AFAFF"/>
                </a:solidFill>
                <a:latin typeface="Canva Sans"/>
              </a:rPr>
              <a:t>Clinic Workflow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48062" y="-1515515"/>
            <a:ext cx="8078447" cy="63893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1584" r="21584"/>
          <a:stretch>
            <a:fillRect/>
          </a:stretch>
        </p:blipFill>
        <p:spPr>
          <a:xfrm>
            <a:off x="1028700" y="1028700"/>
            <a:ext cx="701982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82508">
            <a:off x="5213971" y="7409847"/>
            <a:ext cx="3710600" cy="40332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541750" y="1151170"/>
            <a:ext cx="974625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80"/>
              </a:lnSpc>
            </a:pPr>
            <a:r>
              <a:rPr lang="en-US" sz="6900" spc="-138">
                <a:solidFill>
                  <a:srgbClr val="2F3B69"/>
                </a:solidFill>
                <a:latin typeface="Tenor Sans"/>
              </a:rPr>
              <a:t>Behavioral Health 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41750" y="2285407"/>
            <a:ext cx="9746250" cy="652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2F3B69"/>
                </a:solidFill>
                <a:latin typeface="Canva Sans"/>
              </a:rPr>
              <a:t>Meet with patient to identify current problems contributing to suicidal thoughts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2F3B69"/>
              </a:solidFill>
              <a:latin typeface="Canva Sans"/>
            </a:endParaRP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2F3B69"/>
                </a:solidFill>
                <a:latin typeface="Canva Sans"/>
              </a:rPr>
              <a:t>Assess for additional risk and protective factors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2F3B69"/>
              </a:solidFill>
              <a:latin typeface="Canva Sans"/>
            </a:endParaRP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2F3B69"/>
                </a:solidFill>
                <a:latin typeface="Canva Sans"/>
              </a:rPr>
              <a:t>Collaboratively work with patient to plan for safety if patient is agreeable and does not have an active plan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2F3B69"/>
              </a:solidFill>
              <a:latin typeface="Canva Sans"/>
            </a:endParaRP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2F3B69"/>
                </a:solidFill>
                <a:latin typeface="Canva Sans"/>
              </a:rPr>
              <a:t>Provide brief interventions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2F3B69"/>
              </a:solidFill>
              <a:latin typeface="Canva Sans"/>
            </a:endParaRP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2F3B69"/>
                </a:solidFill>
                <a:latin typeface="Canva Sans"/>
              </a:rPr>
              <a:t>Follow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496" y="2627137"/>
            <a:ext cx="6562974" cy="4849386"/>
            <a:chOff x="0" y="0"/>
            <a:chExt cx="8750631" cy="6465848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8750631" cy="1417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140">
                  <a:solidFill>
                    <a:srgbClr val="162651"/>
                  </a:solidFill>
                  <a:latin typeface="Tenor Sans"/>
                </a:rPr>
                <a:t>Safety Planning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41811"/>
              <a:ext cx="8750631" cy="4524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162651"/>
                  </a:solidFill>
                  <a:latin typeface="Clear Sans Regular"/>
                </a:rPr>
                <a:t>Collaborative process with patient</a:t>
              </a:r>
            </a:p>
            <a:p>
              <a:pPr>
                <a:lnSpc>
                  <a:spcPts val="3900"/>
                </a:lnSpc>
              </a:pPr>
              <a:endParaRPr lang="en-US" sz="3000">
                <a:solidFill>
                  <a:srgbClr val="162651"/>
                </a:solidFill>
                <a:latin typeface="Clear Sans Regular"/>
              </a:endParaRPr>
            </a:p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162651"/>
                  </a:solidFill>
                  <a:latin typeface="Clear Sans Regular"/>
                </a:rPr>
                <a:t>Coordinate with current MH provider or assist in timely referral to MH provider to establish services</a:t>
              </a:r>
            </a:p>
            <a:p>
              <a:pPr>
                <a:lnSpc>
                  <a:spcPts val="3900"/>
                </a:lnSpc>
              </a:pPr>
              <a:endParaRPr lang="en-US" sz="3000">
                <a:solidFill>
                  <a:srgbClr val="162651"/>
                </a:solidFill>
                <a:latin typeface="Clear Sans Regular"/>
              </a:endParaRPr>
            </a:p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162651"/>
                  </a:solidFill>
                  <a:latin typeface="Clear Sans Regular"/>
                </a:rPr>
                <a:t>Bridge or hold in primary care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6126">
            <a:off x="13650109" y="7308305"/>
            <a:ext cx="6002186" cy="6628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0071">
            <a:off x="-1143891" y="-2000850"/>
            <a:ext cx="6086583" cy="49688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1387" y="-2145868"/>
            <a:ext cx="4788720" cy="3918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93830" y="8662311"/>
            <a:ext cx="4785310" cy="11919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l="561" t="741" r="4466"/>
          <a:stretch>
            <a:fillRect/>
          </a:stretch>
        </p:blipFill>
        <p:spPr>
          <a:xfrm>
            <a:off x="9793830" y="1028700"/>
            <a:ext cx="6478936" cy="76336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288587" y="8934767"/>
            <a:ext cx="3489424" cy="424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162651"/>
                </a:solidFill>
                <a:latin typeface="Canva Sans"/>
              </a:rPr>
              <a:t>(Stanley &amp; Brown,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8033576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6700" spc="-134">
                <a:solidFill>
                  <a:srgbClr val="2F3B69"/>
                </a:solidFill>
                <a:latin typeface="Tenor Sans"/>
              </a:rPr>
              <a:t>Suicide Prevention in Primary Care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62338">
            <a:off x="8737274" y="-5020531"/>
            <a:ext cx="4555216" cy="76383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84842">
            <a:off x="9235348" y="9125552"/>
            <a:ext cx="4368163" cy="30577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5016" r="50168"/>
          <a:stretch>
            <a:fillRect/>
          </a:stretch>
        </p:blipFill>
        <p:spPr>
          <a:xfrm>
            <a:off x="12141260" y="1207747"/>
            <a:ext cx="5525193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905737"/>
            <a:ext cx="837970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Introductions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Importance of Primary Care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Universal Screening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Multidisciplinary Teams and Navigation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Access and Workflow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Financial Sustainability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Summary and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3543" y="1957922"/>
            <a:ext cx="12136840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140">
                <a:solidFill>
                  <a:srgbClr val="162651"/>
                </a:solidFill>
                <a:latin typeface="Tenor Sans"/>
              </a:rPr>
              <a:t>After Safety Planning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12420" y="-438021"/>
            <a:ext cx="4190630" cy="2933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72163">
            <a:off x="-261866" y="6727718"/>
            <a:ext cx="3797148" cy="52210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74837" y="8915225"/>
            <a:ext cx="5507125" cy="13717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163603" y="0"/>
            <a:ext cx="4634479" cy="19380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48065" y="4047804"/>
            <a:ext cx="11538793" cy="447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162651"/>
                </a:solidFill>
                <a:latin typeface="Canva Sans"/>
              </a:rPr>
              <a:t>Implement seamless and open access follow-up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162651"/>
              </a:solidFill>
              <a:latin typeface="Canva Sans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62651"/>
                </a:solidFill>
                <a:latin typeface="Canva Sans"/>
              </a:rPr>
              <a:t>Import safety plan into EHR, share with team, review at future visits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162651"/>
              </a:solidFill>
              <a:latin typeface="Canva Sans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62651"/>
                </a:solidFill>
                <a:latin typeface="Canva Sans"/>
              </a:rPr>
              <a:t>Expedite referral into community for specialty treatment if needed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162651"/>
              </a:solidFill>
              <a:latin typeface="Canva Sans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62651"/>
                </a:solidFill>
                <a:latin typeface="Canva Sans"/>
              </a:rPr>
              <a:t>Follow-up care contacts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162651"/>
              </a:solidFill>
              <a:latin typeface="Canva Sans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62651"/>
                </a:solidFill>
                <a:latin typeface="Canva Sans"/>
              </a:rPr>
              <a:t>Virtual support, remote patient moitoring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4" b="18642"/>
          <a:stretch>
            <a:fillRect/>
          </a:stretch>
        </p:blipFill>
        <p:spPr>
          <a:xfrm>
            <a:off x="2913591" y="0"/>
            <a:ext cx="12172827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" t="1519" b="16813"/>
          <a:stretch>
            <a:fillRect/>
          </a:stretch>
        </p:blipFill>
        <p:spPr>
          <a:xfrm>
            <a:off x="1503859" y="106441"/>
            <a:ext cx="15545706" cy="1011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87624" y="-1543516"/>
            <a:ext cx="13231624" cy="108018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882441" y="5665243"/>
            <a:ext cx="6376859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20">
                <a:solidFill>
                  <a:srgbClr val="FAFAFF"/>
                </a:solidFill>
                <a:latin typeface="Tenor Sans"/>
              </a:rPr>
              <a:t>If there's a will, there's a way...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4608">
            <a:off x="-2448828" y="-326604"/>
            <a:ext cx="4901306" cy="319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0577">
            <a:off x="5517402" y="8015927"/>
            <a:ext cx="3562696" cy="16194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51731" y="3941619"/>
            <a:ext cx="6376859" cy="212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Financial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04546" y="2125554"/>
            <a:ext cx="12878908" cy="6035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545" y="1203222"/>
            <a:ext cx="17187289" cy="805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27" r="1007" b="727"/>
          <a:stretch>
            <a:fillRect/>
          </a:stretch>
        </p:blipFill>
        <p:spPr>
          <a:xfrm>
            <a:off x="0" y="1028700"/>
            <a:ext cx="18288000" cy="853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176"/>
          <a:stretch>
            <a:fillRect/>
          </a:stretch>
        </p:blipFill>
        <p:spPr>
          <a:xfrm>
            <a:off x="583714" y="1128498"/>
            <a:ext cx="17333351" cy="795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10" r="1210"/>
          <a:stretch>
            <a:fillRect/>
          </a:stretch>
        </p:blipFill>
        <p:spPr>
          <a:xfrm>
            <a:off x="534505" y="1108532"/>
            <a:ext cx="17389330" cy="835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8033576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6700" spc="-134">
                <a:solidFill>
                  <a:srgbClr val="2F3B69"/>
                </a:solidFill>
                <a:latin typeface="Tenor Sans"/>
              </a:rPr>
              <a:t>Suicide Prevention in Primary Care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62338">
            <a:off x="8737274" y="-5020531"/>
            <a:ext cx="4555216" cy="76383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84842">
            <a:off x="9235348" y="9125552"/>
            <a:ext cx="4368163" cy="30577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13326" r="48097"/>
          <a:stretch>
            <a:fillRect/>
          </a:stretch>
        </p:blipFill>
        <p:spPr>
          <a:xfrm>
            <a:off x="12122695" y="1028700"/>
            <a:ext cx="4764867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357144"/>
            <a:ext cx="837970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Importance of Primary Care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Universal Screening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Multidisciplinary Teams and Navigation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Access and Workflow</a:t>
            </a:r>
          </a:p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F3B69"/>
                </a:solidFill>
                <a:latin typeface="Clear Sans Regular"/>
              </a:rPr>
              <a:t>Financial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48062" y="-1515515"/>
            <a:ext cx="8078447" cy="63893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82508">
            <a:off x="5213971" y="7409847"/>
            <a:ext cx="3710600" cy="40332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36526" y="638051"/>
            <a:ext cx="11091011" cy="34102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78230" y="5105400"/>
            <a:ext cx="9649308" cy="330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9"/>
              </a:lnSpc>
            </a:pPr>
            <a:r>
              <a:rPr lang="en-US" sz="3399">
                <a:solidFill>
                  <a:srgbClr val="FAFAFF"/>
                </a:solidFill>
                <a:latin typeface="Clear Sans Regular"/>
              </a:rPr>
              <a:t>Primary Care Centric Group Practice</a:t>
            </a:r>
          </a:p>
          <a:p>
            <a:pPr algn="r">
              <a:lnSpc>
                <a:spcPts val="4419"/>
              </a:lnSpc>
            </a:pPr>
            <a:endParaRPr lang="en-US" sz="3399">
              <a:solidFill>
                <a:srgbClr val="FAFAFF"/>
              </a:solidFill>
              <a:latin typeface="Clear Sans Regular"/>
            </a:endParaRPr>
          </a:p>
          <a:p>
            <a:pPr algn="r">
              <a:lnSpc>
                <a:spcPts val="4419"/>
              </a:lnSpc>
            </a:pPr>
            <a:r>
              <a:rPr lang="en-US" sz="3399">
                <a:solidFill>
                  <a:srgbClr val="FAFAFF"/>
                </a:solidFill>
                <a:latin typeface="Clear Sans Regular"/>
              </a:rPr>
              <a:t>Family Owned</a:t>
            </a:r>
          </a:p>
          <a:p>
            <a:pPr algn="r">
              <a:lnSpc>
                <a:spcPts val="4419"/>
              </a:lnSpc>
            </a:pPr>
            <a:endParaRPr lang="en-US" sz="3399">
              <a:solidFill>
                <a:srgbClr val="FAFAFF"/>
              </a:solidFill>
              <a:latin typeface="Clear Sans Regular"/>
            </a:endParaRPr>
          </a:p>
          <a:p>
            <a:pPr algn="r">
              <a:lnSpc>
                <a:spcPts val="4419"/>
              </a:lnSpc>
            </a:pPr>
            <a:r>
              <a:rPr lang="en-US" sz="3399">
                <a:solidFill>
                  <a:srgbClr val="FAFAFF"/>
                </a:solidFill>
                <a:latin typeface="Clear Sans Regular"/>
              </a:rPr>
              <a:t>Over 200 Physicians</a:t>
            </a:r>
          </a:p>
          <a:p>
            <a:pPr algn="r">
              <a:lnSpc>
                <a:spcPts val="4419"/>
              </a:lnSpc>
            </a:pPr>
            <a:endParaRPr lang="en-US" sz="3399">
              <a:solidFill>
                <a:srgbClr val="FAFAFF"/>
              </a:solidFill>
              <a:latin typeface="Clea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7940" y="1028700"/>
            <a:ext cx="1235212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74" r="1174"/>
          <a:stretch>
            <a:fillRect/>
          </a:stretch>
        </p:blipFill>
        <p:spPr>
          <a:xfrm>
            <a:off x="2707929" y="73215"/>
            <a:ext cx="12872141" cy="1014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6234">
            <a:off x="4866649" y="-2106152"/>
            <a:ext cx="3567765" cy="5057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89757" y="7902174"/>
            <a:ext cx="5452752" cy="13582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34085" y="2412767"/>
            <a:ext cx="5819830" cy="54614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4112" y="3632143"/>
            <a:ext cx="5355678" cy="316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endParaRPr/>
          </a:p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Jason Prinster, PhD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4112" y="7252304"/>
            <a:ext cx="4117034" cy="95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AFAFF"/>
                </a:solidFill>
                <a:latin typeface="Clear Sans Regular"/>
              </a:rPr>
              <a:t>Director of Primary Care Behavioral Health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66994" y="1647197"/>
            <a:ext cx="377234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AFAFF"/>
                </a:solidFill>
                <a:latin typeface="Clear Sans Regular"/>
              </a:rPr>
              <a:t>Licensed Psychologist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88717" y="6986928"/>
            <a:ext cx="5881660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AFAFF"/>
                </a:solidFill>
                <a:latin typeface="Clear Sans Regular"/>
              </a:rPr>
              <a:t>Passionate about promoting access and decreasing mental health stigma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06340" y="3133411"/>
            <a:ext cx="504641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AFAFF"/>
                </a:solidFill>
                <a:latin typeface="Clear Sans Regular"/>
              </a:rPr>
              <a:t>20 years experience in primary care psychology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68046" y="5307820"/>
            <a:ext cx="4074468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AFAFF"/>
                </a:solidFill>
                <a:latin typeface="Clear Sans Regular"/>
              </a:rPr>
              <a:t>4 years at Praxis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6234">
            <a:off x="4866649" y="-2106152"/>
            <a:ext cx="3567765" cy="5057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89757" y="7902174"/>
            <a:ext cx="5452752" cy="13582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5052222" y="3317969"/>
            <a:ext cx="7604748" cy="57065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4112" y="3632143"/>
            <a:ext cx="5355678" cy="316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endParaRPr/>
          </a:p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FAFAFF"/>
                </a:solidFill>
                <a:latin typeface="Tenor Sans"/>
              </a:rPr>
              <a:t>Jessica Morgan, MD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4112" y="7252304"/>
            <a:ext cx="4117034" cy="95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AFAFF"/>
                </a:solidFill>
                <a:latin typeface="Clear Sans Regular"/>
              </a:rPr>
              <a:t>Family Practice Physician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00609" y="2283134"/>
            <a:ext cx="4558691" cy="660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AFAFF"/>
                </a:solidFill>
                <a:latin typeface="Canva Sans"/>
              </a:rPr>
              <a:t>22 years as a practicing family physician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AFAFF"/>
              </a:solidFill>
              <a:latin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AFAFF"/>
                </a:solidFill>
                <a:latin typeface="Canva Sans"/>
              </a:rPr>
              <a:t>5 years as medical director for Praxis Health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AFAFF"/>
              </a:solidFill>
              <a:latin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AFAFF"/>
                </a:solidFill>
                <a:latin typeface="Canva Sans"/>
              </a:rPr>
              <a:t>Passionate about caring for the whole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4496" y="3550936"/>
            <a:ext cx="8206953" cy="212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E3DDDC"/>
                </a:solidFill>
                <a:latin typeface="Tenor Sans"/>
              </a:rPr>
              <a:t>Shortage or Access Problem?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062967" y="1446370"/>
            <a:ext cx="4709276" cy="7088822"/>
            <a:chOff x="0" y="0"/>
            <a:chExt cx="6279035" cy="9451762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6279035" cy="1717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FAFAFF"/>
                  </a:solidFill>
                  <a:latin typeface="Clear Sans Regular"/>
                </a:rPr>
                <a:t>Not a shortage of MH providers</a:t>
              </a:r>
            </a:p>
            <a:p>
              <a:pPr marL="561337" lvl="1" indent="-280669">
                <a:lnSpc>
                  <a:spcPts val="3639"/>
                </a:lnSpc>
                <a:buFont typeface="Arial"/>
                <a:buChar char="•"/>
              </a:pPr>
              <a:r>
                <a:rPr lang="en-US" sz="2599">
                  <a:solidFill>
                    <a:srgbClr val="FAFAFF"/>
                  </a:solidFill>
                  <a:latin typeface="Clear Sans Regular"/>
                </a:rPr>
                <a:t>4,837 licensed providers</a:t>
              </a:r>
            </a:p>
            <a:p>
              <a:pPr marL="561337" lvl="1" indent="-280669">
                <a:lnSpc>
                  <a:spcPts val="363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599">
                  <a:solidFill>
                    <a:srgbClr val="FAFAFF"/>
                  </a:solidFill>
                  <a:latin typeface="Clear Sans Regular"/>
                </a:rPr>
                <a:t>886 prescribers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1336"/>
              <a:ext cx="6279035" cy="2811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FAFAFF"/>
                  </a:solidFill>
                  <a:latin typeface="Clear Sans Regular Bold"/>
                </a:rPr>
                <a:t>250</a:t>
              </a:r>
              <a:r>
                <a:rPr lang="en-US" sz="2400">
                  <a:solidFill>
                    <a:srgbClr val="FAFAFF"/>
                  </a:solidFill>
                  <a:latin typeface="Clear Sans Regular"/>
                </a:rPr>
                <a:t> active primary care providers per 100,000 people</a:t>
              </a:r>
            </a:p>
            <a:p>
              <a:pPr>
                <a:lnSpc>
                  <a:spcPts val="3639"/>
                </a:lnSpc>
              </a:pPr>
              <a:endParaRPr lang="en-US" sz="2400">
                <a:solidFill>
                  <a:srgbClr val="FAFAFF"/>
                </a:solidFill>
                <a:latin typeface="Clear Sans Regula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FAFAFF"/>
                  </a:solidFill>
                  <a:latin typeface="Clear Sans Regular"/>
                </a:rPr>
                <a:t>600</a:t>
              </a:r>
              <a:r>
                <a:rPr lang="en-US" sz="2399">
                  <a:solidFill>
                    <a:srgbClr val="FAFAFF"/>
                  </a:solidFill>
                  <a:latin typeface="Clear Sans Regular Bold"/>
                </a:rPr>
                <a:t> active MH providers per 100,000 </a:t>
              </a:r>
              <a:r>
                <a:rPr lang="en-US" sz="2399">
                  <a:solidFill>
                    <a:srgbClr val="FAFAFF"/>
                  </a:solidFill>
                  <a:latin typeface="Clear Sans Regular"/>
                </a:rPr>
                <a:t>people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444191"/>
              <a:ext cx="6279035" cy="300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FAFAFF"/>
                  </a:solidFill>
                  <a:latin typeface="Clear Sans Regular"/>
                </a:rPr>
                <a:t>Primary care emphasizes access and timely response to acuity while mental health providers push acuity to commmunity emergency room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6126">
            <a:off x="13650109" y="7308305"/>
            <a:ext cx="6002186" cy="66289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0071">
            <a:off x="-1143891" y="-2000850"/>
            <a:ext cx="6086583" cy="49688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1387" y="-2145868"/>
            <a:ext cx="4788720" cy="391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48062" y="-1515515"/>
            <a:ext cx="8078447" cy="63893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0388" r="10388"/>
          <a:stretch>
            <a:fillRect/>
          </a:stretch>
        </p:blipFill>
        <p:spPr>
          <a:xfrm>
            <a:off x="1028700" y="1028700"/>
            <a:ext cx="701982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82508">
            <a:off x="5213971" y="7409847"/>
            <a:ext cx="3710600" cy="40332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1019175"/>
            <a:ext cx="8115300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-140">
                <a:solidFill>
                  <a:srgbClr val="2F3B69"/>
                </a:solidFill>
                <a:latin typeface="Tenor Sans"/>
              </a:rPr>
              <a:t>Why Primary Care?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91114" y="4913930"/>
            <a:ext cx="7761173" cy="395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2nd leading cause of death ages 10-34</a:t>
            </a:r>
          </a:p>
          <a:p>
            <a:pPr algn="just">
              <a:lnSpc>
                <a:spcPts val="3900"/>
              </a:lnSpc>
            </a:pPr>
            <a:endParaRPr lang="en-US" sz="3000">
              <a:solidFill>
                <a:srgbClr val="2F3B69"/>
              </a:solidFill>
              <a:latin typeface="Clear Sans Regular"/>
            </a:endParaRPr>
          </a:p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4th leading cause of death ages 35-54</a:t>
            </a:r>
          </a:p>
          <a:p>
            <a:pPr algn="just">
              <a:lnSpc>
                <a:spcPts val="3900"/>
              </a:lnSpc>
            </a:pPr>
            <a:endParaRPr lang="en-US" sz="3000">
              <a:solidFill>
                <a:srgbClr val="2F3B69"/>
              </a:solidFill>
              <a:latin typeface="Clear Sans Regular"/>
            </a:endParaRPr>
          </a:p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Overall 10th cause of death in United States</a:t>
            </a:r>
          </a:p>
          <a:p>
            <a:pPr algn="just">
              <a:lnSpc>
                <a:spcPts val="3900"/>
              </a:lnSpc>
            </a:pPr>
            <a:endParaRPr lang="en-US" sz="3000">
              <a:solidFill>
                <a:srgbClr val="2F3B69"/>
              </a:solidFill>
              <a:latin typeface="Clear Sans Regular"/>
            </a:endParaRPr>
          </a:p>
          <a:p>
            <a:pPr algn="just">
              <a:lnSpc>
                <a:spcPts val="3900"/>
              </a:lnSpc>
            </a:pPr>
            <a:r>
              <a:rPr lang="en-US" sz="3000">
                <a:solidFill>
                  <a:srgbClr val="2F3B69"/>
                </a:solidFill>
                <a:latin typeface="Clear Sans Regular"/>
              </a:rPr>
              <a:t>One of 3 leading causes of death in United States that is increaseing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97773" y="2521885"/>
            <a:ext cx="7661527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F3B69"/>
                </a:solidFill>
                <a:latin typeface="Canva Sans"/>
              </a:rPr>
              <a:t>Suicide falls into a "preventable" category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12954" y="9507751"/>
            <a:ext cx="4699099" cy="44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2F3B69"/>
                </a:solidFill>
                <a:latin typeface="Canva Sans"/>
              </a:rPr>
              <a:t>(CDC, 2018; Stone, et al., 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981</Words>
  <Application>Microsoft Office PowerPoint</Application>
  <PresentationFormat>Custom</PresentationFormat>
  <Paragraphs>182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Clear Sans Regular</vt:lpstr>
      <vt:lpstr>Arial</vt:lpstr>
      <vt:lpstr>Tenor Sans</vt:lpstr>
      <vt:lpstr>Canva Sans</vt:lpstr>
      <vt:lpstr>Clear Sans Regular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Prevention in Primary Care</dc:title>
  <dc:creator>Jason Prinster</dc:creator>
  <cp:lastModifiedBy>Jason Prinster</cp:lastModifiedBy>
  <cp:revision>5</cp:revision>
  <dcterms:created xsi:type="dcterms:W3CDTF">2006-08-16T00:00:00Z</dcterms:created>
  <dcterms:modified xsi:type="dcterms:W3CDTF">2022-10-12T15:46:12Z</dcterms:modified>
  <dc:identifier>DAFOkgcJCdY</dc:identifier>
</cp:coreProperties>
</file>