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897" r:id="rId3"/>
    <p:sldId id="889" r:id="rId4"/>
    <p:sldId id="891" r:id="rId5"/>
    <p:sldId id="892" r:id="rId6"/>
    <p:sldId id="893" r:id="rId7"/>
    <p:sldId id="894" r:id="rId8"/>
    <p:sldId id="895" r:id="rId9"/>
    <p:sldId id="898" r:id="rId10"/>
    <p:sldId id="896" r:id="rId11"/>
    <p:sldId id="899" r:id="rId12"/>
    <p:sldId id="900" r:id="rId13"/>
    <p:sldId id="902" r:id="rId14"/>
    <p:sldId id="901" r:id="rId15"/>
    <p:sldId id="903" r:id="rId16"/>
    <p:sldId id="904" r:id="rId17"/>
    <p:sldId id="890" r:id="rId18"/>
    <p:sldId id="905" r:id="rId19"/>
    <p:sldId id="90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908" autoAdjust="0"/>
  </p:normalViewPr>
  <p:slideViewPr>
    <p:cSldViewPr snapToGrid="0">
      <p:cViewPr varScale="1">
        <p:scale>
          <a:sx n="61" d="100"/>
          <a:sy n="61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BE4D2-404C-4C7A-BE9D-43A41ECDB1D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4D18-837A-4F87-92EA-2517695D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D18-837A-4F87-92EA-2517695DD5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3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D18-837A-4F87-92EA-2517695DD5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D18-837A-4F87-92EA-2517695DD5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OHA’s goal is to see 988, along with historic investments in behavioral healthcare made by the Oregon Legislature, spur needed change.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launch of 988 is an exciting opportunity to reimagine how crisis services are provided in Oregon.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 is investing: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$7 million in Oregon’s two 988 call centers ($6.1M for Lines for Life, $1M for Northwest Human Services) to build staff capacity for culturally, linguistically and developmentally specific services.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roximately $39 million to Community Mental Health Programs to enhance and expand community-based mobile crisis intervention services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longer term, OHA's vision is to build a robust crisis care response system that links callers to community-based providers who can deliver a full range of crisis care services.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None/>
            </a:pP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D18-837A-4F87-92EA-2517695DD5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4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D18-837A-4F87-92EA-2517695DD5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0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4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2AE3F-45B3-47F0-9D57-D12B4128D9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F07EDC7-65BA-4688-AE7B-4120DDC3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2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7F480-A41D-4498-89A4-2BF5D620E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000" y="2167391"/>
            <a:ext cx="6280927" cy="252321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0070C0"/>
                </a:solidFill>
              </a:rPr>
              <a:t>Holding Hope.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8B469-41AE-4ECE-82BA-F568EC6F9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2266" y="2167391"/>
            <a:ext cx="2528600" cy="2523219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>
                <a:solidFill>
                  <a:srgbClr val="0070C0"/>
                </a:solidFill>
              </a:rPr>
              <a:t>Jill Baker, LSC</a:t>
            </a:r>
          </a:p>
          <a:p>
            <a:pPr algn="r"/>
            <a:r>
              <a:rPr lang="en-US" sz="1800" dirty="0">
                <a:solidFill>
                  <a:srgbClr val="0070C0"/>
                </a:solidFill>
              </a:rPr>
              <a:t>Youth Suicide Prevention Coordinator</a:t>
            </a:r>
          </a:p>
          <a:p>
            <a:pPr algn="r"/>
            <a:r>
              <a:rPr lang="en-US" sz="1800" dirty="0">
                <a:solidFill>
                  <a:srgbClr val="0070C0"/>
                </a:solidFill>
              </a:rPr>
              <a:t>Oregon Health Authority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02701-D2B7-48C5-AF1F-CD161B09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615" y="5021132"/>
            <a:ext cx="3211629" cy="12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1225C-735B-48BC-98E1-2F926D0E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>
                <a:solidFill>
                  <a:schemeClr val="tx2"/>
                </a:solidFill>
              </a:rPr>
              <a:t>Social networks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78144C-A5D7-4955-BA55-8FC3FD5F8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93" r="36261" b="24261"/>
          <a:stretch/>
        </p:blipFill>
        <p:spPr>
          <a:xfrm>
            <a:off x="634275" y="1706599"/>
            <a:ext cx="6266001" cy="340335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B4CDB60-3D14-4F49-94C2-7D48CE85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154" y="6059328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1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7CCB09-BD72-4F17-8FCC-931046513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36" y="745236"/>
            <a:ext cx="5367528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4D0781C-A18D-4D4A-9735-DB43B24D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9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8258071-6942-4562-B139-03D72723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177" y="745236"/>
            <a:ext cx="4025646" cy="53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B981E3F-351D-4996-8FFA-FC1B77F3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4" y="844940"/>
            <a:ext cx="11548872" cy="51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ainbow over a field of trees&#10;&#10;Description automatically generated with low confidence">
            <a:extLst>
              <a:ext uri="{FF2B5EF4-FFF2-40B4-BE49-F238E27FC236}">
                <a16:creationId xmlns:a16="http://schemas.microsoft.com/office/drawing/2014/main" id="{B9AF1220-B298-40F0-BCCC-8E19F878D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76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5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9E51FB-A1B6-4E77-9260-DDE094004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54F66-6915-49F6-935A-7E08AA1D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6D468-9A24-44F1-8225-EDD6631F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1443200"/>
            <a:ext cx="5613569" cy="397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1DF7D-0DF5-4949-9F77-68602306D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08" t="10632" r="77124" b="4937"/>
          <a:stretch/>
        </p:blipFill>
        <p:spPr>
          <a:xfrm>
            <a:off x="6569241" y="536225"/>
            <a:ext cx="4295275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9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937E6D20-479A-4FAB-99FD-CB9355D6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63897BD-3FEE-4148-905C-EFBE4781E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B08BD3-67C7-4273-9EA7-07733AA54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98272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BF5E1-09FF-49B0-A98A-3F607F22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411988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200" spc="150"/>
              <a:t>988 and </a:t>
            </a:r>
            <a:br>
              <a:rPr lang="en-US" sz="4200" spc="150"/>
            </a:br>
            <a:r>
              <a:rPr lang="en-US" sz="4200" spc="150"/>
              <a:t>mobile crisis and stabilization services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830092F-F110-4A3C-A5BA-262D4A09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4571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8E72E-DC40-4B13-B197-5AA78426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04" y="1626546"/>
            <a:ext cx="3514725" cy="1142285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36B355D-681C-4477-ACD2-2C2DF3508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9DE53-990B-4523-AAB4-FCFF44A8C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76" y="1477692"/>
            <a:ext cx="3503506" cy="1563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5090B1-7DDB-4B09-B29B-E89476901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154" y="6059328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89658-572A-4131-A4D1-E89110C1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12" y="1961149"/>
            <a:ext cx="6316576" cy="25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F97C3-4231-421F-9B16-C27664C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366" y="819024"/>
            <a:ext cx="6733371" cy="52199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I AM ENOUGH.</a:t>
            </a:r>
          </a:p>
          <a:p>
            <a:pPr marL="0" indent="0">
              <a:buNone/>
            </a:pPr>
            <a:r>
              <a:rPr lang="en-US" dirty="0"/>
              <a:t>I am bringing what I have when I can.</a:t>
            </a:r>
          </a:p>
          <a:p>
            <a:pPr marL="0" indent="0">
              <a:buNone/>
            </a:pPr>
            <a:r>
              <a:rPr lang="en-US" dirty="0"/>
              <a:t>Multitasking is for birds.  </a:t>
            </a:r>
          </a:p>
          <a:p>
            <a:pPr marL="0" indent="0">
              <a:buNone/>
            </a:pPr>
            <a:r>
              <a:rPr lang="en-US" dirty="0"/>
              <a:t>I am not a bird.</a:t>
            </a:r>
          </a:p>
          <a:p>
            <a:pPr marL="0" indent="0">
              <a:buNone/>
            </a:pPr>
            <a:r>
              <a:rPr lang="en-US" dirty="0"/>
              <a:t>There is space for wellness in my life and in my work.</a:t>
            </a:r>
          </a:p>
          <a:p>
            <a:pPr marL="0" indent="0">
              <a:buNone/>
            </a:pPr>
            <a:r>
              <a:rPr lang="en-US" dirty="0"/>
              <a:t>Together this work is possible.</a:t>
            </a:r>
          </a:p>
          <a:p>
            <a:pPr marL="0" indent="0">
              <a:buNone/>
            </a:pPr>
            <a:r>
              <a:rPr lang="en-US" dirty="0"/>
              <a:t>Control of all the things is not mine to carry.</a:t>
            </a:r>
          </a:p>
          <a:p>
            <a:pPr marL="0" indent="0">
              <a:buNone/>
            </a:pPr>
            <a:r>
              <a:rPr lang="en-US" dirty="0"/>
              <a:t>I am doing the best I can.</a:t>
            </a:r>
          </a:p>
          <a:p>
            <a:pPr marL="0" indent="0">
              <a:buNone/>
            </a:pPr>
            <a:r>
              <a:rPr lang="en-US" dirty="0"/>
              <a:t>I will show up.</a:t>
            </a:r>
          </a:p>
          <a:p>
            <a:pPr marL="0" indent="0">
              <a:buNone/>
            </a:pPr>
            <a:r>
              <a:rPr lang="en-US" dirty="0"/>
              <a:t>I will ask for help.</a:t>
            </a:r>
          </a:p>
          <a:p>
            <a:pPr marL="0" indent="0">
              <a:buNone/>
            </a:pPr>
            <a:r>
              <a:rPr lang="en-US" dirty="0"/>
              <a:t>I will look for hope.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92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t Bachelor reflecting in Todd Lake Bend, Oregon Mt. Bachelor during sunset, reflecting in the calm waters of Todd Lake. Bend, Oregon oregon stock pictures, royalty-free photos &amp; images">
            <a:extLst>
              <a:ext uri="{FF2B5EF4-FFF2-40B4-BE49-F238E27FC236}">
                <a16:creationId xmlns:a16="http://schemas.microsoft.com/office/drawing/2014/main" id="{A1584500-7E55-4265-A437-527546220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r="1" b="890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9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B558-67F7-41FF-9474-9E8E55CB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STATE NEEDS: INFRASTRUCTURE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80858-AF69-44C3-88C5-A48CFF4BF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2" t="18301" r="26301" b="12989"/>
          <a:stretch/>
        </p:blipFill>
        <p:spPr>
          <a:xfrm>
            <a:off x="1890381" y="1357001"/>
            <a:ext cx="6700726" cy="540819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9DB08-8AAA-4122-91EE-B62D1FE1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154" y="6059328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B07B5-18FC-4AE3-B444-05DA1785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>
                <a:solidFill>
                  <a:schemeClr val="tx2"/>
                </a:solidFill>
              </a:rPr>
              <a:t>A look back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E44B4C-74D4-4C19-B65F-F5B579668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845"/>
          <a:stretch/>
        </p:blipFill>
        <p:spPr>
          <a:xfrm>
            <a:off x="634275" y="1161975"/>
            <a:ext cx="6266001" cy="4492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F15F7F-50E2-4D4A-A4ED-D3429432D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154" y="6059328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05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C2E3-809F-4011-AD9B-A9C8392E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2020:  A year that was 467 years 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EEBC-CEB2-4D76-AA80-71F41D7E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112" y="1896177"/>
            <a:ext cx="9784080" cy="42062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COVID 19</a:t>
            </a:r>
          </a:p>
          <a:p>
            <a:r>
              <a:rPr lang="en-US" dirty="0"/>
              <a:t>Quarantine</a:t>
            </a:r>
          </a:p>
          <a:p>
            <a:r>
              <a:rPr lang="en-US" dirty="0"/>
              <a:t>Social Distancing</a:t>
            </a:r>
          </a:p>
          <a:p>
            <a:r>
              <a:rPr lang="en-US" dirty="0"/>
              <a:t>Online School</a:t>
            </a:r>
          </a:p>
          <a:p>
            <a:r>
              <a:rPr lang="en-US" dirty="0"/>
              <a:t>Toilet Paper Shortage</a:t>
            </a:r>
          </a:p>
          <a:p>
            <a:r>
              <a:rPr lang="en-US" dirty="0"/>
              <a:t>Murder Hornets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George Floyd’s Murder</a:t>
            </a:r>
          </a:p>
          <a:p>
            <a:r>
              <a:rPr lang="en-US" dirty="0"/>
              <a:t>Social Unrest</a:t>
            </a:r>
          </a:p>
          <a:p>
            <a:r>
              <a:rPr lang="en-US" dirty="0"/>
              <a:t>Political Turmoil</a:t>
            </a:r>
          </a:p>
          <a:p>
            <a:r>
              <a:rPr lang="en-US" dirty="0"/>
              <a:t>Carole Baskin and Tiger King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F5E50-48D8-4A67-BFDE-D40582DC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328" y="5499795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6982A-6584-400C-8755-94C958A9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>
                <a:solidFill>
                  <a:schemeClr val="tx2"/>
                </a:solidFill>
              </a:rPr>
              <a:t>Planting seeds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90599B-3EDF-40CB-B0EB-BA9C5AA3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5" y="1316999"/>
            <a:ext cx="6266001" cy="418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E8C48-85FE-4729-B363-DE17E291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77" y="5801241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12F3BE-B46A-4B69-A5E8-590991F9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602989" y="358411"/>
            <a:ext cx="9542231" cy="5367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F30BB-AFF9-44BB-AF66-CD4D35EC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939" y="5587689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C8BEAE2-C1C6-4677-A0EF-4C89EEB4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6531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4AE237-2B7A-4BAD-9BF9-7596A78C0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9291"/>
          <a:stretch/>
        </p:blipFill>
        <p:spPr>
          <a:xfrm>
            <a:off x="3162448" y="819576"/>
            <a:ext cx="5864537" cy="5244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234AD-CC98-4454-8A40-27F0547A2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399" y="5711145"/>
            <a:ext cx="1883342" cy="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9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re trees social beings? They exchange nutrients, help one another, and  communicate about pests and other environmental threats - Genetic Literacy  Project">
            <a:extLst>
              <a:ext uri="{FF2B5EF4-FFF2-40B4-BE49-F238E27FC236}">
                <a16:creationId xmlns:a16="http://schemas.microsoft.com/office/drawing/2014/main" id="{DD4F7F8F-A0B4-42EA-B4ED-A6250D693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1" b="5189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82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6066</TotalTime>
  <Words>287</Words>
  <Application>Microsoft Office PowerPoint</Application>
  <PresentationFormat>Widescreen</PresentationFormat>
  <Paragraphs>44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Courier New</vt:lpstr>
      <vt:lpstr>Symbol</vt:lpstr>
      <vt:lpstr>Wingdings</vt:lpstr>
      <vt:lpstr>Banded</vt:lpstr>
      <vt:lpstr>Holding Hope.</vt:lpstr>
      <vt:lpstr>PowerPoint Presentation</vt:lpstr>
      <vt:lpstr>2022 STATE NEEDS: INFRASTRUCTURE</vt:lpstr>
      <vt:lpstr>A look back</vt:lpstr>
      <vt:lpstr>2020:  A year that was 467 years long</vt:lpstr>
      <vt:lpstr>Planting seeds</vt:lpstr>
      <vt:lpstr>PowerPoint Presentation</vt:lpstr>
      <vt:lpstr>PowerPoint Presentation</vt:lpstr>
      <vt:lpstr>PowerPoint Presentation</vt:lpstr>
      <vt:lpstr>Social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988 and  mobile crisis and stabilization services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suicide  Prevention Framework</dc:title>
  <dc:creator>Jill Baker (she/her) Youth Suicide Prevention</dc:creator>
  <cp:lastModifiedBy>Brian Scharbrough</cp:lastModifiedBy>
  <cp:revision>25</cp:revision>
  <dcterms:created xsi:type="dcterms:W3CDTF">2022-09-30T15:18:31Z</dcterms:created>
  <dcterms:modified xsi:type="dcterms:W3CDTF">2023-02-22T18:48:21Z</dcterms:modified>
</cp:coreProperties>
</file>