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4"/>
    <p:sldMasterId id="2147483769" r:id="rId5"/>
  </p:sldMasterIdLst>
  <p:notesMasterIdLst>
    <p:notesMasterId r:id="rId40"/>
  </p:notesMasterIdLst>
  <p:sldIdLst>
    <p:sldId id="262" r:id="rId6"/>
    <p:sldId id="1526" r:id="rId7"/>
    <p:sldId id="1508" r:id="rId8"/>
    <p:sldId id="1533" r:id="rId9"/>
    <p:sldId id="1514" r:id="rId10"/>
    <p:sldId id="450" r:id="rId11"/>
    <p:sldId id="1515" r:id="rId12"/>
    <p:sldId id="1534" r:id="rId13"/>
    <p:sldId id="1523" r:id="rId14"/>
    <p:sldId id="1525" r:id="rId15"/>
    <p:sldId id="1524" r:id="rId16"/>
    <p:sldId id="1517" r:id="rId17"/>
    <p:sldId id="1518" r:id="rId18"/>
    <p:sldId id="1519" r:id="rId19"/>
    <p:sldId id="452" r:id="rId20"/>
    <p:sldId id="1482" r:id="rId21"/>
    <p:sldId id="1499" r:id="rId22"/>
    <p:sldId id="260" r:id="rId23"/>
    <p:sldId id="1521" r:id="rId24"/>
    <p:sldId id="1536" r:id="rId25"/>
    <p:sldId id="1531" r:id="rId26"/>
    <p:sldId id="1538" r:id="rId27"/>
    <p:sldId id="1539" r:id="rId28"/>
    <p:sldId id="1532" r:id="rId29"/>
    <p:sldId id="1505" r:id="rId30"/>
    <p:sldId id="1512" r:id="rId31"/>
    <p:sldId id="1513" r:id="rId32"/>
    <p:sldId id="1507" r:id="rId33"/>
    <p:sldId id="1528" r:id="rId34"/>
    <p:sldId id="1530" r:id="rId35"/>
    <p:sldId id="1527" r:id="rId36"/>
    <p:sldId id="1540" r:id="rId37"/>
    <p:sldId id="257" r:id="rId38"/>
    <p:sldId id="1511" r:id="rId3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C55B59-9E02-E8E0-8BD3-8AA19715ECA0}" name="Chambers Taylor  Lane" initials="CL" userId="S::taylor.l.chambers@dhsoha.state.or.us::d5856e5a-175b-4c23-be4d-efd4502ddbba" providerId="AD"/>
  <p188:author id="{5447D25B-9E03-7982-D224-E0BFA4EC4777}" name="Crane Meghan" initials="CM" userId="S::meghan.crane@dhsoha.state.or.us::a93b3692-8fad-4aca-8516-b43504efdc47" providerId="AD"/>
  <p188:author id="{D09D5066-1DD5-6721-B657-4A86618B0B37}" name="Crane Meghan" initials="CM" userId="S::MEGHAN.CRANE@dhsoha.state.or.us::a93b3692-8fad-4aca-8516-b43504efdc4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ivers Wesley R" initials="RWR" lastIdx="8" clrIdx="0">
    <p:extLst>
      <p:ext uri="{19B8F6BF-5375-455C-9EA6-DF929625EA0E}">
        <p15:presenceInfo xmlns:p15="http://schemas.microsoft.com/office/powerpoint/2012/main" userId="S::WESLEY.R.RIVERS@dhsoha.state.or.us::1231812a-56a1-4354-806d-4834e8694b4e" providerId="AD"/>
      </p:ext>
    </p:extLst>
  </p:cmAuthor>
  <p:cmAuthor id="2" name="Dolph Annaliese" initials="DA" lastIdx="9" clrIdx="1">
    <p:extLst>
      <p:ext uri="{19B8F6BF-5375-455C-9EA6-DF929625EA0E}">
        <p15:presenceInfo xmlns:p15="http://schemas.microsoft.com/office/powerpoint/2012/main" userId="S::ANNALIESE.DOLPH@dhsoha.state.or.us::3235823f-7c8f-4e94-b78a-07943cdee50d" providerId="AD"/>
      </p:ext>
    </p:extLst>
  </p:cmAuthor>
  <p:cmAuthor id="3" name="Allen Steven  J" initials="ASJ" lastIdx="8" clrIdx="2">
    <p:extLst>
      <p:ext uri="{19B8F6BF-5375-455C-9EA6-DF929625EA0E}">
        <p15:presenceInfo xmlns:p15="http://schemas.microsoft.com/office/powerpoint/2012/main" userId="S::Steven.J.Allen@dhsoha.state.or.us::cc752753-2225-46de-951f-38016d367cbd" providerId="AD"/>
      </p:ext>
    </p:extLst>
  </p:cmAuthor>
  <p:cmAuthor id="4" name="Allen Drew  Redmond" initials="ADR" lastIdx="53" clrIdx="3">
    <p:extLst>
      <p:ext uri="{19B8F6BF-5375-455C-9EA6-DF929625EA0E}">
        <p15:presenceInfo xmlns:p15="http://schemas.microsoft.com/office/powerpoint/2012/main" userId="S::Drew.R.Allen@dhsoha.state.or.us::220f77d2-2f97-4bf8-9d2c-1c41e9e080ab" providerId="AD"/>
      </p:ext>
    </p:extLst>
  </p:cmAuthor>
  <p:cmAuthor id="5" name="Crane Meghan" initials="CM" lastIdx="3" clrIdx="4">
    <p:extLst>
      <p:ext uri="{19B8F6BF-5375-455C-9EA6-DF929625EA0E}">
        <p15:presenceInfo xmlns:p15="http://schemas.microsoft.com/office/powerpoint/2012/main" userId="S::MEGHAN.CRANE@dhsoha.state.or.us::a93b3692-8fad-4aca-8516-b43504efdc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95"/>
    <a:srgbClr val="86C3C8"/>
    <a:srgbClr val="C0E0E2"/>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3F25CF-0B04-9A5C-8A9C-33CDC98F9C2E}" v="71" dt="2022-10-06T00:12:39.146"/>
    <p1510:client id="{27BB391D-7875-4DEB-BB49-C6167C16F486}" v="9" dt="2022-10-06T21:00:25.518"/>
    <p1510:client id="{2802E66E-7FBB-F206-8667-BE6DE0417BF4}" v="251" dt="2022-10-06T23:20:50.158"/>
    <p1510:client id="{7C7632E1-1459-442C-95C2-1F1F858CCC7E}" v="978" dt="2022-10-05T21:53:55.905"/>
    <p1510:client id="{9E65F4AE-EB16-9891-4CD6-311BBE2F8DDA}" v="6" dt="2022-10-06T22:55:46.876"/>
    <p1510:client id="{AFEDFCD0-A3CA-C7E9-ABE2-001499B8CC28}" v="1164" dt="2022-10-07T22:21:28.4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224" autoAdjust="0"/>
  </p:normalViewPr>
  <p:slideViewPr>
    <p:cSldViewPr snapToGrid="0">
      <p:cViewPr varScale="1">
        <p:scale>
          <a:sx n="64" d="100"/>
          <a:sy n="64" d="100"/>
        </p:scale>
        <p:origin x="288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4E50B8-F645-45EF-B19B-BDB79F1565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a:extLst>
              <a:ext uri="{FF2B5EF4-FFF2-40B4-BE49-F238E27FC236}">
                <a16:creationId xmlns:a16="http://schemas.microsoft.com/office/drawing/2014/main" id="{ADD4383C-A6B5-44F0-9623-A08A96CAF5B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EADA65CC-EC17-47E3-938B-C3956688E35B}" type="datetimeFigureOut">
              <a:rPr lang="en-US"/>
              <a:pPr>
                <a:defRPr/>
              </a:pPr>
              <a:t>10/7/2022</a:t>
            </a:fld>
            <a:endParaRPr lang="en-US" dirty="0"/>
          </a:p>
        </p:txBody>
      </p:sp>
      <p:sp>
        <p:nvSpPr>
          <p:cNvPr id="4" name="Slide Image Placeholder 3">
            <a:extLst>
              <a:ext uri="{FF2B5EF4-FFF2-40B4-BE49-F238E27FC236}">
                <a16:creationId xmlns:a16="http://schemas.microsoft.com/office/drawing/2014/main" id="{72FFF98A-0C8D-4D85-B07C-09C311F375B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B39B4EAB-2879-4F93-8811-E837E050AE3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4138F57-530E-41C2-8737-4B2F3AD8F3C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dirty="0"/>
          </a:p>
        </p:txBody>
      </p:sp>
      <p:sp>
        <p:nvSpPr>
          <p:cNvPr id="7" name="Slide Number Placeholder 6">
            <a:extLst>
              <a:ext uri="{FF2B5EF4-FFF2-40B4-BE49-F238E27FC236}">
                <a16:creationId xmlns:a16="http://schemas.microsoft.com/office/drawing/2014/main" id="{EE0EBCC8-4D25-4A57-B7E7-209FC522905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094C4799-0C67-4612-A8D8-CC8FB300C04F}"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oregon.gov/oha/PH/BIRTHDEATHCERTIFICATES/VITALSTATISTICS/DEATH/Pages/index.aspx"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089D6ECC-F4ED-4B04-9A26-D4EF0725DE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4B3EC18F-EA71-4029-A90E-C79274D1B0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Taylor: start presentation through ORVDRS slides</a:t>
            </a:r>
          </a:p>
          <a:p>
            <a:r>
              <a:rPr lang="en-US" altLang="en-US" dirty="0"/>
              <a:t>Meghan: start at ESSENCE slide and go through end</a:t>
            </a:r>
            <a:endParaRPr lang="en-US" altLang="en-US" dirty="0">
              <a:cs typeface="Calibri"/>
            </a:endParaRPr>
          </a:p>
          <a:p>
            <a:endParaRPr lang="en-US" altLang="en-US" dirty="0"/>
          </a:p>
          <a:p>
            <a:r>
              <a:rPr lang="en-US" altLang="en-US" dirty="0"/>
              <a:t>Good afternoon! My name is Meghan Crane [MC intro]</a:t>
            </a:r>
            <a:endParaRPr lang="en-US" dirty="0"/>
          </a:p>
          <a:p>
            <a:r>
              <a:rPr lang="en-US" altLang="en-US" dirty="0">
                <a:cs typeface="Calibri"/>
              </a:rPr>
              <a:t>Welcome! My name is Taylor Chambers. I use the she/her series of pronouns and serve as the Public Health Suicide Prevention Coordinator with the Oregon Health Authority's Public Health Division. </a:t>
            </a:r>
          </a:p>
          <a:p>
            <a:endParaRPr lang="en-US" altLang="en-US" dirty="0">
              <a:cs typeface="Calibri"/>
            </a:endParaRPr>
          </a:p>
          <a:p>
            <a:r>
              <a:rPr lang="en-US" altLang="en-US" dirty="0"/>
              <a:t>We want to thank you for joining us for today's presentation on telling the story of suicide in your community: A look at State and county level mortality and morbidity data sources. This presentation includes Emergency Dept. and Urgent Care Center suicide-related visits and suicide death data. This data does not highlight other data sources such as the Student Health Survey, qualitative and focus group data, Big River programming data and the amazing work being done around the state by each of you in terms of training programs, awareness activities, and suicide prevention work. Some of this data may be challenging to hear. Please step away if that is the case for you. </a:t>
            </a:r>
            <a:endParaRPr lang="en-US" altLang="en-US" dirty="0">
              <a:cs typeface="Calibri"/>
            </a:endParaRPr>
          </a:p>
          <a:p>
            <a:endParaRPr lang="en-US" dirty="0">
              <a:cs typeface="Calibri" panose="020F0502020204030204"/>
            </a:endParaRPr>
          </a:p>
          <a:p>
            <a:r>
              <a:rPr lang="en-US" sz="1200" b="1" kern="1200" dirty="0">
                <a:solidFill>
                  <a:schemeClr val="tx1"/>
                </a:solidFill>
                <a:effectLst/>
                <a:latin typeface="+mn-lt"/>
                <a:ea typeface="+mn-ea"/>
                <a:cs typeface="+mn-cs"/>
              </a:rPr>
              <a:t>Next slide.</a:t>
            </a:r>
            <a:endParaRPr lang="en-US" sz="1200" b="1" kern="1200" dirty="0">
              <a:solidFill>
                <a:schemeClr val="tx1"/>
              </a:solidFill>
              <a:effectLst/>
              <a:latin typeface="+mn-lt"/>
              <a:cs typeface="Calibri"/>
            </a:endParaRPr>
          </a:p>
        </p:txBody>
      </p:sp>
      <p:sp>
        <p:nvSpPr>
          <p:cNvPr id="5124" name="Slide Number Placeholder 3">
            <a:extLst>
              <a:ext uri="{FF2B5EF4-FFF2-40B4-BE49-F238E27FC236}">
                <a16:creationId xmlns:a16="http://schemas.microsoft.com/office/drawing/2014/main" id="{B0B98F09-7FE2-48C9-94D7-FB600EFC01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D3AE8371-903E-47F6-A409-F2BEB6DA40B4}" type="slidenum">
              <a:rPr lang="en-US" altLang="en-US" sz="1200" smtClean="0"/>
              <a:pPr/>
              <a:t>1</a:t>
            </a:fld>
            <a:endParaRPr lang="en-US" alt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Taylor </a:t>
            </a:r>
          </a:p>
          <a:p>
            <a:endParaRPr lang="en-US" dirty="0"/>
          </a:p>
          <a:p>
            <a:r>
              <a:rPr lang="en-US" dirty="0"/>
              <a:t>So here's a brief look at the CHS data dashboard. Always note that this is preliminary data only. Data is updated monthly and past counts may change frequently when this happens. It also has deaths tabulated by county of residence, not where the county of death was. </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9CD040C0-BF33-D841-BA9B-05199A37AFA7}" type="slidenum">
              <a:rPr lang="en-US" smtClean="0"/>
              <a:pPr/>
              <a:t>10</a:t>
            </a:fld>
            <a:endParaRPr lang="en-US" dirty="0"/>
          </a:p>
        </p:txBody>
      </p:sp>
    </p:spTree>
    <p:extLst>
      <p:ext uri="{BB962C8B-B14F-4D97-AF65-F5344CB8AC3E}">
        <p14:creationId xmlns:p14="http://schemas.microsoft.com/office/powerpoint/2010/main" val="2920519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Taylor </a:t>
            </a:r>
          </a:p>
          <a:p>
            <a:endParaRPr lang="en-US" dirty="0"/>
          </a:p>
          <a:p>
            <a:r>
              <a:rPr lang="en-US" dirty="0">
                <a:cs typeface="Calibri" panose="020F0502020204030204"/>
              </a:rPr>
              <a:t>So it's important to note that the number and rate of deaths will be different between the two datasets, because data are collected and defined differently. As a reminder, ORVDRS looks at a number of sources to report on violent deaths; whereas, CHS only looks at death certificates. </a:t>
            </a:r>
            <a:r>
              <a:rPr lang="en-US" dirty="0"/>
              <a:t>Each of these sources have strengths and one is not better than the other.</a:t>
            </a:r>
          </a:p>
          <a:p>
            <a:endParaRPr lang="en-US" dirty="0">
              <a:cs typeface="Calibri"/>
            </a:endParaRPr>
          </a:p>
          <a:p>
            <a:r>
              <a:rPr lang="en-US" dirty="0">
                <a:cs typeface="Calibri"/>
              </a:rPr>
              <a:t>It's important to understand what type of question you're looking to answer to decide which dataset to look at. If needing data as soon as possible, then preliminary CHS data may be most helpful; however, if descriptions about deaths are needed, ORVDRS data should be used.</a:t>
            </a:r>
          </a:p>
          <a:p>
            <a:r>
              <a:rPr lang="en-US" dirty="0"/>
              <a:t>The most important thing is to not compare data from one source to another. Instead, compare each source to itself over time. You can then look to answer questions like how many suicides occurred in 2017 compared to 2018 based on CHS data? You can however use multiple sources of information to describe general trends. So you could say that both CHS and ORVDRS data show an increase in the number of suicides between 2017 and 2018.</a:t>
            </a:r>
            <a:endParaRPr lang="en-US" dirty="0">
              <a:cs typeface="Calibri" panose="020F0502020204030204"/>
            </a:endParaRPr>
          </a:p>
          <a:p>
            <a:endParaRPr lang="en-US" dirty="0"/>
          </a:p>
          <a:p>
            <a:r>
              <a:rPr lang="en-US" dirty="0"/>
              <a:t>Perhaps add table of differences? Crude rates vs. age-adjusted rates…will we then have to explained crude vs. age-adjusted….</a:t>
            </a:r>
            <a:endParaRPr lang="en-US" dirty="0">
              <a:cs typeface="Calibri"/>
            </a:endParaRPr>
          </a:p>
        </p:txBody>
      </p:sp>
      <p:sp>
        <p:nvSpPr>
          <p:cNvPr id="4" name="Slide Number Placeholder 3"/>
          <p:cNvSpPr>
            <a:spLocks noGrp="1"/>
          </p:cNvSpPr>
          <p:nvPr>
            <p:ph type="sldNum" sz="quarter" idx="10"/>
          </p:nvPr>
        </p:nvSpPr>
        <p:spPr/>
        <p:txBody>
          <a:bodyPr/>
          <a:lstStyle/>
          <a:p>
            <a:fld id="{9CD040C0-BF33-D841-BA9B-05199A37AFA7}" type="slidenum">
              <a:rPr lang="en-US" smtClean="0"/>
              <a:pPr/>
              <a:t>11</a:t>
            </a:fld>
            <a:endParaRPr lang="en-US" dirty="0"/>
          </a:p>
        </p:txBody>
      </p:sp>
    </p:spTree>
    <p:extLst>
      <p:ext uri="{BB962C8B-B14F-4D97-AF65-F5344CB8AC3E}">
        <p14:creationId xmlns:p14="http://schemas.microsoft.com/office/powerpoint/2010/main" val="2099752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Taylor </a:t>
            </a:r>
          </a:p>
          <a:p>
            <a:endParaRPr lang="en-US" dirty="0">
              <a:cs typeface="Calibri"/>
            </a:endParaRPr>
          </a:p>
          <a:p>
            <a:r>
              <a:rPr lang="en-US" dirty="0">
                <a:cs typeface="Calibri"/>
              </a:rPr>
              <a:t>So now that you have some familiarity around the dataset, you may wonder what are some of the questions the data can answer. This is an example from the Suicide in Lane County 2000-2016 Report. As ORVDRS data collects information on occupation, you could look to answer the question what occupation group accounted for the greatest number of suicide deaths?</a:t>
            </a:r>
          </a:p>
          <a:p>
            <a:r>
              <a:rPr lang="en-US" dirty="0">
                <a:cs typeface="Calibri"/>
              </a:rPr>
              <a:t>Here's what Lane County found, from</a:t>
            </a:r>
            <a:r>
              <a:rPr lang="en-US" dirty="0"/>
              <a:t> 2003 - 2015 nearly four out of five deaths occurred among people actively participating in the workforce (78.94%) (Table 9). Nearly one in ten deaths by suicide occurred among people employed in the Construction and Extraction trades. Roughly one in twenty deaths occurred among people employed in either Healthcare and Technical Support; Production/Fabrication; Food Preparation and the Service Industry; or Installation, Maintenance and Repair, respectively. It is also Page | 26 September 2018 Lane County Public Health important to note that over one in five decedents (21.06%) were not actively participating in the workforce at the time of their death.</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9CD040C0-BF33-D841-BA9B-05199A37AFA7}" type="slidenum">
              <a:rPr lang="en-US" smtClean="0"/>
              <a:pPr/>
              <a:t>12</a:t>
            </a:fld>
            <a:endParaRPr lang="en-US" dirty="0"/>
          </a:p>
        </p:txBody>
      </p:sp>
    </p:spTree>
    <p:extLst>
      <p:ext uri="{BB962C8B-B14F-4D97-AF65-F5344CB8AC3E}">
        <p14:creationId xmlns:p14="http://schemas.microsoft.com/office/powerpoint/2010/main" val="3344576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Taylor </a:t>
            </a:r>
          </a:p>
          <a:p>
            <a:endParaRPr lang="en-US" dirty="0"/>
          </a:p>
          <a:p>
            <a:r>
              <a:rPr lang="en-US" dirty="0">
                <a:cs typeface="Calibri"/>
              </a:rPr>
              <a:t>Another question you could answer is how many people who died by suicide had a diagnosed mental illness? In the Suicide in Deschutes County 2000-2017 Report, they found that 81.6% of people who died by suicide had underlying depression or dysthymia at the time of death, 17.1% of people had bipolar disorder, and 13.2% of decedents had anxiety disorder. This accounts for the top three most common underlying mental health diagnoses. It's important to note that this represents diagnosed mental illness only and therefore may be underreported. </a:t>
            </a:r>
          </a:p>
          <a:p>
            <a:endParaRPr lang="en-US" dirty="0"/>
          </a:p>
          <a:p>
            <a:r>
              <a:rPr lang="en-US" dirty="0"/>
              <a:t>This also then may Inform efforts on how to work with healthcare and training for healthcare professionals in recognizing link between MH diagnosis and suicide risk. </a:t>
            </a:r>
            <a:endParaRPr lang="en-US" dirty="0">
              <a:cs typeface="Calibri"/>
            </a:endParaRPr>
          </a:p>
        </p:txBody>
      </p:sp>
      <p:sp>
        <p:nvSpPr>
          <p:cNvPr id="4" name="Slide Number Placeholder 3"/>
          <p:cNvSpPr>
            <a:spLocks noGrp="1"/>
          </p:cNvSpPr>
          <p:nvPr>
            <p:ph type="sldNum" sz="quarter" idx="10"/>
          </p:nvPr>
        </p:nvSpPr>
        <p:spPr/>
        <p:txBody>
          <a:bodyPr/>
          <a:lstStyle/>
          <a:p>
            <a:fld id="{9CD040C0-BF33-D841-BA9B-05199A37AFA7}" type="slidenum">
              <a:rPr lang="en-US" smtClean="0"/>
              <a:pPr/>
              <a:t>13</a:t>
            </a:fld>
            <a:endParaRPr lang="en-US" dirty="0"/>
          </a:p>
        </p:txBody>
      </p:sp>
    </p:spTree>
    <p:extLst>
      <p:ext uri="{BB962C8B-B14F-4D97-AF65-F5344CB8AC3E}">
        <p14:creationId xmlns:p14="http://schemas.microsoft.com/office/powerpoint/2010/main" val="2029768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Taylor </a:t>
            </a:r>
          </a:p>
          <a:p>
            <a:endParaRPr lang="en-US" dirty="0"/>
          </a:p>
          <a:p>
            <a:r>
              <a:rPr lang="en-US" dirty="0">
                <a:cs typeface="Calibri" panose="020F0502020204030204"/>
              </a:rPr>
              <a:t>Another piece of information you can gather directly from the online data dashboards is what mechanisms are used in deaths by suicide in my county? Here we see that across Oregon, firearms account for 52.1% of suicides with the second most prevalent means being suffocation at 26%. In Josephine County, firearm deaths account for 62.1% of all suicides while in Multnomah County they account for 37.9% of all suicide deaths.</a:t>
            </a:r>
          </a:p>
          <a:p>
            <a:r>
              <a:rPr lang="en-US" dirty="0"/>
              <a:t>Consider what data looks like in your county to focus suicide prevention efforts.</a:t>
            </a:r>
            <a:endParaRPr lang="en-US" dirty="0">
              <a:cs typeface="Calibri"/>
            </a:endParaRPr>
          </a:p>
        </p:txBody>
      </p:sp>
      <p:sp>
        <p:nvSpPr>
          <p:cNvPr id="4" name="Slide Number Placeholder 3"/>
          <p:cNvSpPr>
            <a:spLocks noGrp="1"/>
          </p:cNvSpPr>
          <p:nvPr>
            <p:ph type="sldNum" sz="quarter" idx="10"/>
          </p:nvPr>
        </p:nvSpPr>
        <p:spPr/>
        <p:txBody>
          <a:bodyPr/>
          <a:lstStyle/>
          <a:p>
            <a:fld id="{9CD040C0-BF33-D841-BA9B-05199A37AFA7}" type="slidenum">
              <a:rPr lang="en-US" smtClean="0"/>
              <a:pPr/>
              <a:t>14</a:t>
            </a:fld>
            <a:endParaRPr lang="en-US" dirty="0"/>
          </a:p>
        </p:txBody>
      </p:sp>
    </p:spTree>
    <p:extLst>
      <p:ext uri="{BB962C8B-B14F-4D97-AF65-F5344CB8AC3E}">
        <p14:creationId xmlns:p14="http://schemas.microsoft.com/office/powerpoint/2010/main" val="1576098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Meghan </a:t>
            </a:r>
          </a:p>
          <a:p>
            <a:endParaRPr lang="en-US" dirty="0"/>
          </a:p>
          <a:p>
            <a:r>
              <a:rPr lang="en-US" dirty="0"/>
              <a:t>Syndromic surveillance in Oregon (a project called Oregon ESSENCE - Electronic Surveillance System for the Early Notification of Community-Based Epidemics) provides real-time data for public health and hospitals to monitor what is happening in emergency departments across the state before, during and after a public health emergency.</a:t>
            </a:r>
            <a:endParaRPr lang="en-US" dirty="0">
              <a:cs typeface="Calibri"/>
            </a:endParaRPr>
          </a:p>
          <a:p>
            <a:endParaRPr lang="en-US" dirty="0"/>
          </a:p>
          <a:p>
            <a:r>
              <a:rPr lang="en-US" dirty="0"/>
              <a:t>Traditionally, this type of dataset was used to track disease outbreaks (or syndromic outbreaks) in ESSENCE, now we are looking at suicide related visits to ED/UCC to identify spikes.  Emergency departments and participating urgent care centers in Oregon share de-identified information on visits to monitor health-related activity, such as suicide attempts and non-fatal overdose. This information is shared with OHA several times a day so that public health officials can alert staff if a higher-than-expected number of visits occur.  Approved local public health ESSENCE users can get data daily for their counties. </a:t>
            </a:r>
            <a:endParaRPr lang="en-US" dirty="0">
              <a:cs typeface="Calibri"/>
            </a:endParaRPr>
          </a:p>
          <a:p>
            <a:endParaRPr lang="en-US" dirty="0"/>
          </a:p>
          <a:p>
            <a:r>
              <a:rPr lang="en-US" dirty="0"/>
              <a:t>Been in use since 2018 when algorithm supporting suicide related events verified and has a built in algorithm to detect higher than expected activity. </a:t>
            </a:r>
          </a:p>
          <a:p>
            <a:endParaRPr lang="en-US" dirty="0">
              <a:cs typeface="Calibri" panose="020F0502020204030204"/>
            </a:endParaRPr>
          </a:p>
          <a:p>
            <a:r>
              <a:rPr lang="en-US" dirty="0"/>
              <a:t>Approved local public health authority and hospital ESSENCE users can get data daily for their counties. </a:t>
            </a:r>
            <a:endParaRPr lang="en-US" dirty="0">
              <a:cs typeface="Calibri" panose="020F0502020204030204"/>
            </a:endParaRPr>
          </a:p>
          <a:p>
            <a:pPr>
              <a:defRPr/>
            </a:pPr>
            <a:endParaRPr lang="en-US" dirty="0"/>
          </a:p>
          <a:p>
            <a:pPr>
              <a:defRPr/>
            </a:pPr>
            <a:r>
              <a:rPr lang="en-US" dirty="0"/>
              <a:t>We send out a monthly suicide report. </a:t>
            </a:r>
            <a:endParaRPr lang="en-US" dirty="0">
              <a:cs typeface="Calibri"/>
            </a:endParaRPr>
          </a:p>
          <a:p>
            <a:endParaRPr lang="en-US" dirty="0"/>
          </a:p>
          <a:p>
            <a:pPr>
              <a:defRPr/>
            </a:pPr>
            <a:r>
              <a:rPr lang="en-US" sz="1200" dirty="0">
                <a:solidFill>
                  <a:srgbClr val="005595"/>
                </a:solidFill>
                <a:latin typeface="Calibri"/>
                <a:ea typeface="Calibri" panose="020F0502020204030204" pitchFamily="34" charset="0"/>
                <a:cs typeface="Calibri"/>
              </a:rPr>
              <a:t>Developing public facing dashboard with </a:t>
            </a:r>
            <a:r>
              <a:rPr lang="en-US" dirty="0">
                <a:solidFill>
                  <a:srgbClr val="005595"/>
                </a:solidFill>
                <a:latin typeface="Calibri"/>
                <a:ea typeface="Calibri" panose="020F0502020204030204" pitchFamily="34" charset="0"/>
                <a:cs typeface="Calibri"/>
              </a:rPr>
              <a:t>ESSENCE data which will include data on suicide-related visits by age, sex, race, ethnicity, county, and month/year of occurrence. </a:t>
            </a:r>
            <a:endParaRPr lang="en-US" sz="1200" dirty="0">
              <a:solidFill>
                <a:srgbClr val="005595"/>
              </a:solidFill>
              <a:effectLst/>
              <a:latin typeface="Calibri"/>
              <a:ea typeface="Calibri" panose="020F0502020204030204" pitchFamily="34" charset="0"/>
              <a:cs typeface="Calibri" panose="020F0502020204030204" pitchFamily="34" charset="0"/>
            </a:endParaRPr>
          </a:p>
          <a:p>
            <a:endParaRPr lang="en-US" dirty="0"/>
          </a:p>
          <a:p>
            <a:r>
              <a:rPr lang="en-US" dirty="0">
                <a:cs typeface="Calibri"/>
              </a:rPr>
              <a:t>Limitations: </a:t>
            </a:r>
            <a:r>
              <a:rPr lang="en-US" dirty="0"/>
              <a:t>The data do not have information on factors that may have led the person to suicide, such as untreated depression or life stressors. Not all people in Oregon have access to an ED or UCC and may not utilize them for a variety of reasons. Not all people with suicide ideation or an injury from a suicide attempt need or seek medical assistance which would not be captured in this data.   </a:t>
            </a:r>
            <a:endParaRPr lang="en-US" dirty="0">
              <a:cs typeface="Calibri"/>
            </a:endParaRPr>
          </a:p>
        </p:txBody>
      </p:sp>
      <p:sp>
        <p:nvSpPr>
          <p:cNvPr id="4" name="Slide Number Placeholder 3"/>
          <p:cNvSpPr>
            <a:spLocks noGrp="1"/>
          </p:cNvSpPr>
          <p:nvPr>
            <p:ph type="sldNum" sz="quarter" idx="10"/>
          </p:nvPr>
        </p:nvSpPr>
        <p:spPr/>
        <p:txBody>
          <a:bodyPr/>
          <a:lstStyle/>
          <a:p>
            <a:fld id="{9CD040C0-BF33-D841-BA9B-05199A37AFA7}" type="slidenum">
              <a:rPr lang="en-US" smtClean="0"/>
              <a:pPr/>
              <a:t>15</a:t>
            </a:fld>
            <a:endParaRPr lang="en-US" dirty="0"/>
          </a:p>
        </p:txBody>
      </p:sp>
    </p:spTree>
    <p:extLst>
      <p:ext uri="{BB962C8B-B14F-4D97-AF65-F5344CB8AC3E}">
        <p14:creationId xmlns:p14="http://schemas.microsoft.com/office/powerpoint/2010/main" val="3176660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Meghan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a:defRPr/>
            </a:pPr>
            <a:r>
              <a:rPr lang="en-US" dirty="0"/>
              <a:t>Question: How many Oregonians ages 18 and under reported to an ED or UCC with suicide-related visit in 2020 vs. 2021? Do we see trends in visits by month? </a:t>
            </a:r>
            <a:endParaRPr lang="en-US" b="0" i="0" dirty="0">
              <a:solidFill>
                <a:schemeClr val="tx1"/>
              </a:solidFill>
              <a:effectLst/>
              <a:latin typeface="+mn-lt"/>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chemeClr val="tx1"/>
              </a:solidFill>
              <a:effectLst/>
              <a:latin typeface="+mn-lt"/>
            </a:endParaRPr>
          </a:p>
          <a:p>
            <a:pPr>
              <a:defRPr/>
            </a:pPr>
            <a:r>
              <a:rPr lang="en-US" b="0" i="0" dirty="0">
                <a:solidFill>
                  <a:srgbClr val="FFFFFF"/>
                </a:solidFill>
                <a:effectLst/>
                <a:latin typeface="-apple-system"/>
              </a:rPr>
              <a:t>Realtime data very helpful for tracking clusters. The story of suicide is much broader than deaths. When looking at suicide prevention efforts, knowing who is dying is important, but it may be a very difference picture of who is attempting suicide.</a:t>
            </a:r>
            <a:r>
              <a:rPr lang="en-US" dirty="0">
                <a:solidFill>
                  <a:srgbClr val="FFFFFF"/>
                </a:solidFill>
                <a:latin typeface="-apple-system"/>
              </a:rPr>
              <a:t> </a:t>
            </a:r>
            <a:endParaRPr lang="en-US" b="0" i="0" dirty="0">
              <a:solidFill>
                <a:srgbClr val="FFFFFF"/>
              </a:solidFill>
              <a:effectLst/>
              <a:latin typeface="-apple-system"/>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rgbClr val="181717"/>
              </a:solidFill>
              <a:effectLst/>
              <a:latin typeface="Times New Roman" panose="02020603050405020304" pitchFamily="18" charset="0"/>
              <a:ea typeface="+mn-ea"/>
              <a:cs typeface="+mn-cs"/>
            </a:endParaRPr>
          </a:p>
          <a:p>
            <a:pPr>
              <a:defRPr/>
            </a:pPr>
            <a:r>
              <a:rPr lang="en-US" sz="1200" kern="1200" dirty="0">
                <a:solidFill>
                  <a:srgbClr val="181717"/>
                </a:solidFill>
                <a:effectLst/>
                <a:latin typeface="Times New Roman"/>
                <a:cs typeface="Times New Roman"/>
              </a:rPr>
              <a:t>As an inverse to suicide deaths, women are more likely to present to the ED or hospital for a suicide attempt. Recent ESSENCE data shows that women made up 65% of suicide attempt ED and UCC visits compared to men accounting for 35%.</a:t>
            </a:r>
            <a:r>
              <a:rPr lang="en-US" dirty="0">
                <a:solidFill>
                  <a:srgbClr val="181717"/>
                </a:solidFill>
                <a:latin typeface="Times New Roman"/>
                <a:cs typeface="Times New Roman"/>
              </a:rPr>
              <a:t> </a:t>
            </a:r>
            <a:endParaRPr lang="en-US" sz="10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a:defRPr/>
            </a:pPr>
            <a:r>
              <a:rPr lang="en-US" dirty="0"/>
              <a:t>This is a summary of Suicide-related visits to Emergency Depts. and Urgent Care Centers for ages 18 and under. </a:t>
            </a:r>
            <a:endParaRPr lang="en-US"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solidFill>
                <a:srgbClr val="181717"/>
              </a:solidFill>
              <a:effectLst/>
              <a:latin typeface="Times New Roman" panose="02020603050405020304" pitchFamily="18" charset="0"/>
              <a:ea typeface="Times New Roman" panose="02020603050405020304" pitchFamily="18" charset="0"/>
            </a:endParaRPr>
          </a:p>
          <a:p>
            <a:pPr>
              <a:defRPr/>
            </a:pPr>
            <a:r>
              <a:rPr lang="en-US" sz="1800" dirty="0">
                <a:solidFill>
                  <a:srgbClr val="181717"/>
                </a:solidFill>
                <a:effectLst/>
                <a:latin typeface="Times New Roman"/>
                <a:ea typeface="Times New Roman" panose="02020603050405020304" pitchFamily="18" charset="0"/>
                <a:cs typeface="Times New Roman"/>
              </a:rPr>
              <a:t>Suicide-related visits to emergency departments (EDs) and urgent care centers (UCCs) for youth ages 18 and under in 2020</a:t>
            </a:r>
            <a:r>
              <a:rPr lang="en-US" sz="1800" spc="5" dirty="0">
                <a:solidFill>
                  <a:srgbClr val="181717"/>
                </a:solidFill>
                <a:latin typeface="Times New Roman"/>
                <a:ea typeface="Times New Roman" panose="02020603050405020304" pitchFamily="18" charset="0"/>
                <a:cs typeface="Times New Roman"/>
              </a:rPr>
              <a:t> were</a:t>
            </a:r>
            <a:r>
              <a:rPr lang="en-US" sz="1800" spc="5" dirty="0">
                <a:solidFill>
                  <a:srgbClr val="181717"/>
                </a:solidFill>
                <a:effectLst/>
                <a:latin typeface="Times New Roman"/>
                <a:ea typeface="Times New Roman" panose="02020603050405020304" pitchFamily="18" charset="0"/>
                <a:cs typeface="Times New Roman"/>
              </a:rPr>
              <a:t> lower than</a:t>
            </a:r>
            <a:r>
              <a:rPr lang="en-US" sz="1800" dirty="0">
                <a:solidFill>
                  <a:srgbClr val="181717"/>
                </a:solidFill>
                <a:effectLst/>
                <a:latin typeface="Times New Roman"/>
                <a:ea typeface="Times New Roman" panose="02020603050405020304" pitchFamily="18" charset="0"/>
                <a:cs typeface="Times New Roman"/>
              </a:rPr>
              <a:t> 2019. There was a decrease in total visits</a:t>
            </a:r>
            <a:r>
              <a:rPr lang="en-US" sz="1800" spc="5" dirty="0">
                <a:solidFill>
                  <a:srgbClr val="181717"/>
                </a:solidFill>
                <a:effectLst/>
                <a:latin typeface="Times New Roman"/>
                <a:ea typeface="Times New Roman" panose="02020603050405020304" pitchFamily="18" charset="0"/>
                <a:cs typeface="Times New Roman"/>
              </a:rPr>
              <a:t> </a:t>
            </a:r>
            <a:r>
              <a:rPr lang="en-US" sz="1800" dirty="0">
                <a:solidFill>
                  <a:srgbClr val="181717"/>
                </a:solidFill>
                <a:effectLst/>
                <a:latin typeface="Times New Roman"/>
                <a:ea typeface="Times New Roman" panose="02020603050405020304" pitchFamily="18" charset="0"/>
                <a:cs typeface="Times New Roman"/>
              </a:rPr>
              <a:t>for all health concerns between</a:t>
            </a:r>
            <a:r>
              <a:rPr lang="en-US" sz="1800" spc="-235" dirty="0">
                <a:solidFill>
                  <a:srgbClr val="181717"/>
                </a:solidFill>
                <a:latin typeface="Times New Roman"/>
                <a:ea typeface="Times New Roman" panose="02020603050405020304" pitchFamily="18" charset="0"/>
                <a:cs typeface="Times New Roman"/>
              </a:rPr>
              <a:t> </a:t>
            </a:r>
            <a:r>
              <a:rPr lang="en-US" sz="1800" spc="-235" dirty="0">
                <a:solidFill>
                  <a:srgbClr val="181717"/>
                </a:solidFill>
                <a:effectLst/>
                <a:latin typeface="Times New Roman"/>
                <a:ea typeface="Times New Roman" panose="02020603050405020304" pitchFamily="18" charset="0"/>
                <a:cs typeface="Times New Roman"/>
              </a:rPr>
              <a:t> </a:t>
            </a:r>
            <a:r>
              <a:rPr lang="en-US" sz="1800" dirty="0">
                <a:solidFill>
                  <a:srgbClr val="181717"/>
                </a:solidFill>
                <a:effectLst/>
                <a:latin typeface="Times New Roman"/>
                <a:ea typeface="Times New Roman" panose="02020603050405020304" pitchFamily="18" charset="0"/>
                <a:cs typeface="Times New Roman"/>
              </a:rPr>
              <a:t>March and</a:t>
            </a:r>
            <a:r>
              <a:rPr lang="en-US" sz="1800" spc="-15" dirty="0">
                <a:solidFill>
                  <a:srgbClr val="181717"/>
                </a:solidFill>
                <a:effectLst/>
                <a:latin typeface="Times New Roman"/>
                <a:ea typeface="Times New Roman" panose="02020603050405020304" pitchFamily="18" charset="0"/>
                <a:cs typeface="Times New Roman"/>
              </a:rPr>
              <a:t> </a:t>
            </a:r>
            <a:r>
              <a:rPr lang="en-US" sz="1800" dirty="0">
                <a:solidFill>
                  <a:srgbClr val="181717"/>
                </a:solidFill>
                <a:effectLst/>
                <a:latin typeface="Times New Roman"/>
                <a:ea typeface="Times New Roman" panose="02020603050405020304" pitchFamily="18" charset="0"/>
                <a:cs typeface="Times New Roman"/>
              </a:rPr>
              <a:t>June</a:t>
            </a:r>
            <a:r>
              <a:rPr lang="en-US" sz="1800" spc="-5" dirty="0">
                <a:solidFill>
                  <a:srgbClr val="181717"/>
                </a:solidFill>
                <a:effectLst/>
                <a:latin typeface="Times New Roman"/>
                <a:ea typeface="Times New Roman" panose="02020603050405020304" pitchFamily="18" charset="0"/>
                <a:cs typeface="Times New Roman"/>
              </a:rPr>
              <a:t> of </a:t>
            </a:r>
            <a:r>
              <a:rPr lang="en-US" sz="1800" dirty="0">
                <a:solidFill>
                  <a:srgbClr val="181717"/>
                </a:solidFill>
                <a:effectLst/>
                <a:latin typeface="Times New Roman"/>
                <a:ea typeface="Times New Roman" panose="02020603050405020304" pitchFamily="18" charset="0"/>
                <a:cs typeface="Times New Roman"/>
              </a:rPr>
              <a:t>2020 corresponding</a:t>
            </a:r>
            <a:r>
              <a:rPr lang="en-US" sz="1800" spc="-5" dirty="0">
                <a:solidFill>
                  <a:srgbClr val="181717"/>
                </a:solidFill>
                <a:effectLst/>
                <a:latin typeface="Times New Roman"/>
                <a:ea typeface="Times New Roman" panose="02020603050405020304" pitchFamily="18" charset="0"/>
                <a:cs typeface="Times New Roman"/>
              </a:rPr>
              <a:t> </a:t>
            </a:r>
            <a:r>
              <a:rPr lang="en-US" sz="1800" dirty="0">
                <a:solidFill>
                  <a:srgbClr val="181717"/>
                </a:solidFill>
                <a:effectLst/>
                <a:latin typeface="Times New Roman"/>
                <a:ea typeface="Times New Roman" panose="02020603050405020304" pitchFamily="18" charset="0"/>
                <a:cs typeface="Times New Roman"/>
              </a:rPr>
              <a:t>with</a:t>
            </a:r>
            <a:r>
              <a:rPr lang="en-US" sz="1800" spc="-10" dirty="0">
                <a:solidFill>
                  <a:srgbClr val="181717"/>
                </a:solidFill>
                <a:effectLst/>
                <a:latin typeface="Times New Roman"/>
                <a:ea typeface="Times New Roman" panose="02020603050405020304" pitchFamily="18" charset="0"/>
                <a:cs typeface="Times New Roman"/>
              </a:rPr>
              <a:t> </a:t>
            </a:r>
            <a:r>
              <a:rPr lang="en-US" sz="1800" dirty="0">
                <a:solidFill>
                  <a:srgbClr val="181717"/>
                </a:solidFill>
                <a:effectLst/>
                <a:latin typeface="Times New Roman"/>
                <a:ea typeface="Times New Roman" panose="02020603050405020304" pitchFamily="18" charset="0"/>
                <a:cs typeface="Times New Roman"/>
              </a:rPr>
              <a:t>the</a:t>
            </a:r>
            <a:r>
              <a:rPr lang="en-US" sz="1800" spc="-10" dirty="0">
                <a:solidFill>
                  <a:srgbClr val="181717"/>
                </a:solidFill>
                <a:effectLst/>
                <a:latin typeface="Times New Roman"/>
                <a:ea typeface="Times New Roman" panose="02020603050405020304" pitchFamily="18" charset="0"/>
                <a:cs typeface="Times New Roman"/>
              </a:rPr>
              <a:t> </a:t>
            </a:r>
            <a:r>
              <a:rPr lang="en-US" sz="1800" dirty="0">
                <a:solidFill>
                  <a:srgbClr val="181717"/>
                </a:solidFill>
                <a:effectLst/>
                <a:latin typeface="Times New Roman"/>
                <a:ea typeface="Times New Roman" panose="02020603050405020304" pitchFamily="18" charset="0"/>
                <a:cs typeface="Times New Roman"/>
              </a:rPr>
              <a:t>spread</a:t>
            </a:r>
            <a:r>
              <a:rPr lang="en-US" sz="1800" spc="5" dirty="0">
                <a:solidFill>
                  <a:srgbClr val="181717"/>
                </a:solidFill>
                <a:effectLst/>
                <a:latin typeface="Times New Roman"/>
                <a:ea typeface="Times New Roman" panose="02020603050405020304" pitchFamily="18" charset="0"/>
                <a:cs typeface="Times New Roman"/>
              </a:rPr>
              <a:t> </a:t>
            </a:r>
            <a:r>
              <a:rPr lang="en-US" sz="1800" dirty="0">
                <a:solidFill>
                  <a:srgbClr val="181717"/>
                </a:solidFill>
                <a:effectLst/>
                <a:latin typeface="Times New Roman"/>
                <a:ea typeface="Times New Roman" panose="02020603050405020304" pitchFamily="18" charset="0"/>
                <a:cs typeface="Times New Roman"/>
              </a:rPr>
              <a:t>of COVID-19. Suicide-related visits to EDs and UCCs for youth aged 18 and under in 2021 are similar to 2019.</a:t>
            </a:r>
            <a:r>
              <a:rPr lang="en-US" sz="1800" dirty="0">
                <a:solidFill>
                  <a:srgbClr val="181717"/>
                </a:solidFill>
                <a:latin typeface="Times New Roman"/>
                <a:ea typeface="Times New Roman" panose="02020603050405020304" pitchFamily="18" charset="0"/>
                <a:cs typeface="Times New Roman"/>
              </a:rPr>
              <a:t> </a:t>
            </a:r>
            <a:endParaRPr lang="en-US" sz="1800" dirty="0">
              <a:solidFill>
                <a:srgbClr val="181717"/>
              </a:solidFill>
              <a:effectLst/>
              <a:latin typeface="Times New Roman"/>
              <a:ea typeface="Times New Roman" panose="02020603050405020304" pitchFamily="18" charset="0"/>
              <a:cs typeface="Times New Roman"/>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a:defRPr/>
            </a:pPr>
            <a:r>
              <a:rPr lang="en-US" dirty="0"/>
              <a:t>We are not making the case that we have proof of less suicide-related attempts or thoughts through this data set. One of the limitations of this data set is that many suicide attempts are not medically serious enough to require medical attention and are not captured in this data set. It also has to be coded as a suicide attempt and this may not been done for a variety of reasons (not primary code, privacy). Also hospital data may under or over-represent certain communities. For example, individuals with lower income are more likely than individuals with higher incomes to use EDs for the care of lower-severity medical problems. As a result, hospital data may over-represent suicide attempts of individuals with lower incomes. This data also does not include psychiatric facilities or Veteran’s Affairs medical facilities since they do not participate in this data system. </a:t>
            </a:r>
            <a:endParaRPr lang="en-US" dirty="0">
              <a:cs typeface="Calibri"/>
            </a:endParaRPr>
          </a:p>
          <a:p>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mn-ea"/>
                <a:cs typeface="+mn-cs"/>
              </a:rPr>
              <a:t>Next slide.</a:t>
            </a:r>
            <a:endParaRPr lang="en-US" sz="1200" b="1"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094C4799-0C67-4612-A8D8-CC8FB300C04F}" type="slidenum">
              <a:rPr lang="en-US" smtClean="0"/>
              <a:pPr>
                <a:defRPr/>
              </a:pPr>
              <a:t>16</a:t>
            </a:fld>
            <a:endParaRPr lang="en-US" dirty="0"/>
          </a:p>
        </p:txBody>
      </p:sp>
    </p:spTree>
    <p:extLst>
      <p:ext uri="{BB962C8B-B14F-4D97-AF65-F5344CB8AC3E}">
        <p14:creationId xmlns:p14="http://schemas.microsoft.com/office/powerpoint/2010/main" val="499932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defRPr/>
            </a:pPr>
            <a:r>
              <a:rPr lang="en-US" sz="1800" dirty="0">
                <a:effectLst/>
                <a:latin typeface="Calibri"/>
                <a:ea typeface="Calibri" panose="020F0502020204030204" pitchFamily="34" charset="0"/>
                <a:cs typeface="Calibri"/>
              </a:rPr>
              <a:t>Adults ages 18-24 have the highest number of suicide attempt visits, while adults ages 65 and older have the </a:t>
            </a:r>
            <a:r>
              <a:rPr lang="en-US" sz="1800" dirty="0">
                <a:latin typeface="Calibri"/>
                <a:ea typeface="Calibri" panose="020F0502020204030204" pitchFamily="34" charset="0"/>
                <a:cs typeface="Calibri"/>
              </a:rPr>
              <a:t>lowest. This chart represents</a:t>
            </a:r>
            <a:r>
              <a:rPr lang="en-US" sz="1800" dirty="0">
                <a:effectLst/>
                <a:latin typeface="Calibri"/>
                <a:ea typeface="Calibri" panose="020F0502020204030204" pitchFamily="34" charset="0"/>
                <a:cs typeface="Calibri"/>
              </a:rPr>
              <a:t> counts and not rate, so it’s not possible to draw an accurate comparison of rates of suicide attempts from this data.</a:t>
            </a:r>
          </a:p>
          <a:p>
            <a:pPr marL="914400" lvl="2" indent="0">
              <a:buFontTx/>
              <a:buNone/>
            </a:pPr>
            <a:endParaRPr lang="en-US" sz="1200" kern="1200" dirty="0">
              <a:solidFill>
                <a:schemeClr val="tx1"/>
              </a:solidFill>
              <a:effectLst/>
              <a:latin typeface="+mn-lt"/>
              <a:ea typeface="+mn-ea"/>
              <a:cs typeface="+mn-cs"/>
            </a:endParaRPr>
          </a:p>
          <a:p>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094C4799-0C67-4612-A8D8-CC8FB300C04F}" type="slidenum">
              <a:rPr lang="en-US" smtClean="0"/>
              <a:pPr>
                <a:defRPr/>
              </a:pPr>
              <a:t>17</a:t>
            </a:fld>
            <a:endParaRPr lang="en-US" dirty="0"/>
          </a:p>
        </p:txBody>
      </p:sp>
    </p:spTree>
    <p:extLst>
      <p:ext uri="{BB962C8B-B14F-4D97-AF65-F5344CB8AC3E}">
        <p14:creationId xmlns:p14="http://schemas.microsoft.com/office/powerpoint/2010/main" val="203023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latin typeface="Calibri"/>
                <a:ea typeface="Calibri" panose="020F0502020204030204" pitchFamily="34" charset="0"/>
                <a:cs typeface="Calibri"/>
              </a:rPr>
              <a:t>Meghan </a:t>
            </a:r>
          </a:p>
          <a:p>
            <a:endParaRPr lang="en-US" sz="1800" dirty="0">
              <a:latin typeface="Calibri"/>
              <a:ea typeface="Calibri" panose="020F0502020204030204" pitchFamily="34" charset="0"/>
              <a:cs typeface="Calibri"/>
            </a:endParaRPr>
          </a:p>
          <a:p>
            <a:r>
              <a:rPr lang="en-US" sz="1800" dirty="0">
                <a:latin typeface="Calibri"/>
                <a:ea typeface="Calibri" panose="020F0502020204030204" pitchFamily="34" charset="0"/>
                <a:cs typeface="Calibri"/>
              </a:rPr>
              <a:t>Limitations: </a:t>
            </a:r>
            <a:r>
              <a:rPr lang="en-US" dirty="0"/>
              <a:t>Administrative data sets typically capture population data, but tracking public health trends is not their primary function. For example, administrative data sets do not capture all hospital inpatient visits for suicide attempts due to coding.</a:t>
            </a:r>
            <a:endParaRPr lang="en-US" sz="1800" dirty="0">
              <a:latin typeface="Calibri" panose="020F0502020204030204" pitchFamily="34" charset="0"/>
              <a:cs typeface="Calibri"/>
            </a:endParaRPr>
          </a:p>
        </p:txBody>
      </p:sp>
      <p:sp>
        <p:nvSpPr>
          <p:cNvPr id="4" name="Slide Number Placeholder 3"/>
          <p:cNvSpPr>
            <a:spLocks noGrp="1"/>
          </p:cNvSpPr>
          <p:nvPr>
            <p:ph type="sldNum" sz="quarter" idx="10"/>
          </p:nvPr>
        </p:nvSpPr>
        <p:spPr/>
        <p:txBody>
          <a:bodyPr/>
          <a:lstStyle/>
          <a:p>
            <a:fld id="{9CD040C0-BF33-D841-BA9B-05199A37AFA7}" type="slidenum">
              <a:rPr lang="en-US" smtClean="0"/>
              <a:pPr/>
              <a:t>18</a:t>
            </a:fld>
            <a:endParaRPr lang="en-US" dirty="0"/>
          </a:p>
        </p:txBody>
      </p:sp>
    </p:spTree>
    <p:extLst>
      <p:ext uri="{BB962C8B-B14F-4D97-AF65-F5344CB8AC3E}">
        <p14:creationId xmlns:p14="http://schemas.microsoft.com/office/powerpoint/2010/main" val="1230120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cs typeface="Calibri"/>
              </a:rPr>
              <a:t>Meghan </a:t>
            </a:r>
          </a:p>
          <a:p>
            <a:endParaRPr lang="en-US" dirty="0">
              <a:cs typeface="Calibri"/>
            </a:endParaRPr>
          </a:p>
          <a:p>
            <a:r>
              <a:rPr lang="en-US" dirty="0">
                <a:cs typeface="Calibri"/>
              </a:rPr>
              <a:t>Still really understanding how we can use this data source for suicide prevention efforts. </a:t>
            </a:r>
            <a:endParaRPr lang="en-US" dirty="0"/>
          </a:p>
          <a:p>
            <a:endParaRPr lang="en-US" dirty="0">
              <a:cs typeface="Calibri"/>
            </a:endParaRPr>
          </a:p>
          <a:p>
            <a:r>
              <a:rPr lang="en-US" dirty="0">
                <a:cs typeface="Calibri"/>
              </a:rPr>
              <a:t>Costs: </a:t>
            </a:r>
          </a:p>
          <a:p>
            <a:r>
              <a:rPr lang="en-US" dirty="0"/>
              <a:t>- Total ED discharge charges 2018-2021: $65,663,895 </a:t>
            </a:r>
            <a:endParaRPr lang="en-US" dirty="0">
              <a:cs typeface="Calibri"/>
            </a:endParaRPr>
          </a:p>
          <a:p>
            <a:r>
              <a:rPr lang="en-US" dirty="0"/>
              <a:t>- Total Hospitalization discharge charges: $100,929,648 </a:t>
            </a:r>
            <a:endParaRPr lang="en-US" dirty="0">
              <a:cs typeface="Calibri"/>
            </a:endParaRPr>
          </a:p>
          <a:p>
            <a:endParaRPr lang="en-US" dirty="0"/>
          </a:p>
          <a:p>
            <a:r>
              <a:rPr lang="en-US" dirty="0"/>
              <a:t>There are three primary categories under the ICD-10 code guidelines for mental health: G, Z, and F. The Z codes (Z00-Z99) provide descriptions for when the symptoms a patient displays do not point to a specific disorder but still warrant treatment.  </a:t>
            </a:r>
            <a:endParaRPr lang="en-US" dirty="0">
              <a:cs typeface="Calibri"/>
            </a:endParaRPr>
          </a:p>
          <a:p>
            <a:r>
              <a:rPr lang="en-US" dirty="0"/>
              <a:t>The Z codes serve as a replacement for V codes in the ICD-10 and are 3-6 characters long. In specific situations such as administrative examinations and aftercare, you can bill them as first-listed codes. You can also use them as secondary codes. </a:t>
            </a:r>
            <a:endParaRPr lang="en-US" dirty="0">
              <a:cs typeface="Calibri"/>
            </a:endParaRPr>
          </a:p>
          <a:p>
            <a:r>
              <a:rPr lang="en-US" dirty="0"/>
              <a:t>Some of the situations in which Z code are applicable include: </a:t>
            </a:r>
            <a:endParaRPr lang="en-US" dirty="0">
              <a:cs typeface="Calibri"/>
            </a:endParaRPr>
          </a:p>
          <a:p>
            <a:pPr marL="628650" lvl="1" indent="-171450">
              <a:buFont typeface="Arial"/>
              <a:buChar char="•"/>
            </a:pPr>
            <a:r>
              <a:rPr lang="en-US" dirty="0"/>
              <a:t>When a person, whether sick or not, receives treatment for a specific purpose, current condition, or to discuss a problem that is not an injury or disease in itself </a:t>
            </a:r>
            <a:endParaRPr lang="en-US" dirty="0">
              <a:cs typeface="Calibri" panose="020F0502020204030204"/>
            </a:endParaRPr>
          </a:p>
          <a:p>
            <a:pPr marL="628650" lvl="1" indent="-171450">
              <a:buFont typeface="Arial"/>
              <a:buChar char="•"/>
            </a:pPr>
            <a:r>
              <a:rPr lang="en-US" dirty="0"/>
              <a:t>When something that is not an illness or injury affects a person’s health status </a:t>
            </a:r>
            <a:endParaRPr lang="en-US" dirty="0">
              <a:cs typeface="Calibri"/>
            </a:endParaRPr>
          </a:p>
          <a:p>
            <a:endParaRPr lang="en-US" dirty="0">
              <a:cs typeface="Calibri"/>
            </a:endParaRPr>
          </a:p>
          <a:p>
            <a:r>
              <a:rPr lang="en-US" dirty="0"/>
              <a:t> Z codes are important, as they cover a wide range of stress factors that contribute to behavioral health conditions. These include: </a:t>
            </a:r>
            <a:endParaRPr lang="en-US" dirty="0">
              <a:cs typeface="Calibri"/>
            </a:endParaRPr>
          </a:p>
          <a:p>
            <a:pPr marL="171450" indent="-171450">
              <a:buFont typeface="Arial"/>
              <a:buChar char="•"/>
            </a:pPr>
            <a:r>
              <a:rPr lang="en-US" dirty="0"/>
              <a:t>Traumatic brain disorder (TBI) </a:t>
            </a:r>
            <a:endParaRPr lang="en-US" dirty="0">
              <a:cs typeface="Calibri"/>
            </a:endParaRPr>
          </a:p>
          <a:p>
            <a:pPr marL="171450" indent="-171450">
              <a:buFont typeface="Arial"/>
              <a:buChar char="•"/>
            </a:pPr>
            <a:r>
              <a:rPr lang="en-US" dirty="0"/>
              <a:t>Employment-related problems </a:t>
            </a:r>
            <a:endParaRPr lang="en-US" dirty="0">
              <a:cs typeface="Calibri"/>
            </a:endParaRPr>
          </a:p>
          <a:p>
            <a:pPr marL="171450" indent="-171450">
              <a:buFont typeface="Arial"/>
              <a:buChar char="•"/>
            </a:pPr>
            <a:r>
              <a:rPr lang="en-US" dirty="0"/>
              <a:t>Housing challenges </a:t>
            </a:r>
            <a:endParaRPr lang="en-US" dirty="0">
              <a:cs typeface="Calibri"/>
            </a:endParaRPr>
          </a:p>
          <a:p>
            <a:pPr marL="171450" indent="-171450">
              <a:buFont typeface="Arial"/>
              <a:buChar char="•"/>
            </a:pPr>
            <a:r>
              <a:rPr lang="en-US" dirty="0"/>
              <a:t>Psychosocial challenges such as unwanted pregnancy and imprisonment </a:t>
            </a:r>
            <a:endParaRPr lang="en-US" dirty="0">
              <a:cs typeface="Calibri"/>
            </a:endParaRPr>
          </a:p>
          <a:p>
            <a:pPr marL="171450" indent="-171450">
              <a:buFont typeface="Arial"/>
              <a:buChar char="•"/>
            </a:pPr>
            <a:r>
              <a:rPr lang="en-US" dirty="0"/>
              <a:t>Psychological traumas not classified elsewhere </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9CD040C0-BF33-D841-BA9B-05199A37AFA7}" type="slidenum">
              <a:rPr lang="en-US" smtClean="0"/>
              <a:pPr/>
              <a:t>19</a:t>
            </a:fld>
            <a:endParaRPr lang="en-US" dirty="0"/>
          </a:p>
        </p:txBody>
      </p:sp>
    </p:spTree>
    <p:extLst>
      <p:ext uri="{BB962C8B-B14F-4D97-AF65-F5344CB8AC3E}">
        <p14:creationId xmlns:p14="http://schemas.microsoft.com/office/powerpoint/2010/main" val="3949761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22222"/>
                </a:solidFill>
                <a:effectLst/>
                <a:latin typeface="Source Sans Pro"/>
                <a:ea typeface="Source Sans Pro"/>
              </a:rPr>
              <a:t>Taylor</a:t>
            </a:r>
          </a:p>
          <a:p>
            <a:pPr algn="l"/>
            <a:endParaRPr lang="en-US" b="1" i="0" dirty="0">
              <a:solidFill>
                <a:srgbClr val="222222"/>
              </a:solidFill>
              <a:effectLst/>
              <a:latin typeface="Source Sans Pro" panose="020B0503030403020204" pitchFamily="34" charset="0"/>
            </a:endParaRPr>
          </a:p>
          <a:p>
            <a:r>
              <a:rPr lang="en-US" dirty="0">
                <a:solidFill>
                  <a:srgbClr val="222222"/>
                </a:solidFill>
                <a:latin typeface="Source Sans Pro"/>
                <a:ea typeface="Source Sans Pro"/>
              </a:rPr>
              <a:t>Let's start by looking at why is data important to suicide prevention? </a:t>
            </a:r>
            <a:endParaRPr lang="en-US" b="1" dirty="0">
              <a:solidFill>
                <a:srgbClr val="222222"/>
              </a:solidFill>
              <a:latin typeface="Source Sans Pro"/>
              <a:ea typeface="Source Sans Pro"/>
            </a:endParaRPr>
          </a:p>
          <a:p>
            <a:r>
              <a:rPr lang="en-US" b="1" dirty="0">
                <a:solidFill>
                  <a:srgbClr val="222222"/>
                </a:solidFill>
                <a:latin typeface="Source Sans Pro"/>
                <a:ea typeface="Source Sans Pro"/>
              </a:rPr>
              <a:t>Data can help Describe</a:t>
            </a:r>
            <a:r>
              <a:rPr lang="en-US" b="1" i="0" dirty="0">
                <a:solidFill>
                  <a:srgbClr val="222222"/>
                </a:solidFill>
                <a:effectLst/>
                <a:latin typeface="Source Sans Pro"/>
                <a:ea typeface="Source Sans Pro"/>
              </a:rPr>
              <a:t> patterns: </a:t>
            </a:r>
            <a:r>
              <a:rPr lang="en-US" b="0" i="0" dirty="0">
                <a:solidFill>
                  <a:srgbClr val="222222"/>
                </a:solidFill>
                <a:effectLst/>
                <a:latin typeface="Source Sans Pro"/>
                <a:ea typeface="Source Sans Pro"/>
              </a:rPr>
              <a:t>Suicide rates vary across different groups of people, geographic regions, over time, etc. Determining patterns can affect where to put resources for an intervention.</a:t>
            </a:r>
            <a:endParaRPr lang="en-US" b="1" i="0" dirty="0">
              <a:solidFill>
                <a:srgbClr val="222222"/>
              </a:solidFill>
              <a:effectLst/>
              <a:latin typeface="Source Sans Pro"/>
              <a:ea typeface="Source Sans Pro"/>
            </a:endParaRPr>
          </a:p>
          <a:p>
            <a:r>
              <a:rPr lang="en-US" b="1" dirty="0">
                <a:solidFill>
                  <a:srgbClr val="222222"/>
                </a:solidFill>
                <a:latin typeface="Source Sans Pro"/>
                <a:ea typeface="Source Sans Pro"/>
              </a:rPr>
              <a:t>They can help Determine</a:t>
            </a:r>
            <a:r>
              <a:rPr lang="en-US" b="1" i="0" dirty="0">
                <a:solidFill>
                  <a:srgbClr val="222222"/>
                </a:solidFill>
                <a:effectLst/>
                <a:latin typeface="Source Sans Pro"/>
                <a:ea typeface="Source Sans Pro"/>
              </a:rPr>
              <a:t> risk factors and protective factors: </a:t>
            </a:r>
            <a:r>
              <a:rPr lang="en-US" b="0" i="0" dirty="0">
                <a:solidFill>
                  <a:srgbClr val="222222"/>
                </a:solidFill>
                <a:effectLst/>
                <a:latin typeface="Source Sans Pro"/>
                <a:ea typeface="Source Sans Pro"/>
              </a:rPr>
              <a:t>These are factors that increase (risk factors) or decrease (protective factors)  the chance of a disease or event occurring (e.g. a prior suicide attempt is a risk factor for completing suicide, positive self-esteem is a protective factor).</a:t>
            </a:r>
          </a:p>
          <a:p>
            <a:r>
              <a:rPr lang="en-US" b="1" dirty="0">
                <a:solidFill>
                  <a:srgbClr val="222222"/>
                </a:solidFill>
                <a:latin typeface="Source Sans Pro"/>
                <a:ea typeface="Source Sans Pro"/>
              </a:rPr>
              <a:t>They can help Project</a:t>
            </a:r>
            <a:r>
              <a:rPr lang="en-US" b="1" i="0" dirty="0">
                <a:solidFill>
                  <a:srgbClr val="222222"/>
                </a:solidFill>
                <a:effectLst/>
                <a:latin typeface="Source Sans Pro"/>
                <a:ea typeface="Source Sans Pro"/>
              </a:rPr>
              <a:t> future resource needs:</a:t>
            </a:r>
            <a:r>
              <a:rPr lang="en-US" b="0" i="0" dirty="0">
                <a:solidFill>
                  <a:srgbClr val="222222"/>
                </a:solidFill>
                <a:effectLst/>
                <a:latin typeface="Source Sans Pro"/>
                <a:ea typeface="Source Sans Pro"/>
              </a:rPr>
              <a:t> If we know, for example,  that certain age groups are more at risk for suicide then we can target resources to prevention programs for that group.</a:t>
            </a:r>
          </a:p>
          <a:p>
            <a:r>
              <a:rPr lang="en-US" b="1" dirty="0">
                <a:solidFill>
                  <a:srgbClr val="222222"/>
                </a:solidFill>
                <a:latin typeface="Source Sans Pro"/>
                <a:ea typeface="Source Sans Pro"/>
              </a:rPr>
              <a:t>They can help Suggest</a:t>
            </a:r>
            <a:r>
              <a:rPr lang="en-US" b="1" i="0" dirty="0">
                <a:solidFill>
                  <a:srgbClr val="222222"/>
                </a:solidFill>
                <a:effectLst/>
                <a:latin typeface="Source Sans Pro"/>
                <a:ea typeface="Source Sans Pro"/>
              </a:rPr>
              <a:t> hypotheses: </a:t>
            </a:r>
            <a:r>
              <a:rPr lang="en-US" b="0" i="0" dirty="0">
                <a:solidFill>
                  <a:srgbClr val="222222"/>
                </a:solidFill>
                <a:effectLst/>
                <a:latin typeface="Source Sans Pro"/>
                <a:ea typeface="Source Sans Pro"/>
              </a:rPr>
              <a:t>Identifying differences in suicide rates across groups often suggests hypotheses for why those differences occur. For example, the western and southeastern states have higher suicide rates, on average. Reasons, or hypotheses, (e.g. differences in racial distribution, gun ownership levels, social isolation) for the regional differences are then proposed and investigated.</a:t>
            </a:r>
          </a:p>
          <a:p>
            <a:r>
              <a:rPr lang="en-US" b="1" dirty="0">
                <a:solidFill>
                  <a:srgbClr val="222222"/>
                </a:solidFill>
                <a:latin typeface="Source Sans Pro"/>
                <a:ea typeface="Source Sans Pro"/>
              </a:rPr>
              <a:t>They can help Track</a:t>
            </a:r>
            <a:r>
              <a:rPr lang="en-US" b="1" i="0" dirty="0">
                <a:solidFill>
                  <a:srgbClr val="222222"/>
                </a:solidFill>
                <a:effectLst/>
                <a:latin typeface="Source Sans Pro"/>
                <a:ea typeface="Source Sans Pro"/>
              </a:rPr>
              <a:t> trends:</a:t>
            </a:r>
            <a:r>
              <a:rPr lang="en-US" b="0" i="0" dirty="0">
                <a:solidFill>
                  <a:srgbClr val="222222"/>
                </a:solidFill>
                <a:effectLst/>
                <a:latin typeface="Source Sans Pro"/>
                <a:ea typeface="Source Sans Pro"/>
              </a:rPr>
              <a:t> For example, public health officials may collect data from the Youth Risk Behavior Surveillance System to track changes in the number of high school youth who self-report that they have seriously considered suicide in the past 12 months. If there are increasing reports of suicidal ideation over time, the information may trigger school administrators to implement a prevention program.</a:t>
            </a:r>
          </a:p>
          <a:p>
            <a:r>
              <a:rPr lang="en-US" b="1" dirty="0">
                <a:solidFill>
                  <a:srgbClr val="222222"/>
                </a:solidFill>
                <a:latin typeface="Source Sans Pro"/>
                <a:ea typeface="Source Sans Pro"/>
              </a:rPr>
              <a:t>They can help Detect</a:t>
            </a:r>
            <a:r>
              <a:rPr lang="en-US" b="1" i="0" dirty="0">
                <a:solidFill>
                  <a:srgbClr val="222222"/>
                </a:solidFill>
                <a:effectLst/>
                <a:latin typeface="Source Sans Pro"/>
                <a:ea typeface="Source Sans Pro"/>
              </a:rPr>
              <a:t> epidemics:</a:t>
            </a:r>
            <a:r>
              <a:rPr lang="en-US" b="0" i="0" dirty="0">
                <a:solidFill>
                  <a:srgbClr val="222222"/>
                </a:solidFill>
                <a:effectLst/>
                <a:latin typeface="Source Sans Pro"/>
                <a:ea typeface="Source Sans Pro"/>
              </a:rPr>
              <a:t> For example, mortality (death) data may show a larger than expected increase in teen suicides during the last month, indicating that a suicide cluster (a group of suicides that occur closely in time and place) has occurred.</a:t>
            </a:r>
          </a:p>
          <a:p>
            <a:r>
              <a:rPr lang="en-US" b="1" dirty="0">
                <a:solidFill>
                  <a:srgbClr val="222222"/>
                </a:solidFill>
                <a:latin typeface="Source Sans Pro"/>
                <a:ea typeface="Source Sans Pro"/>
              </a:rPr>
              <a:t>And they can help Evaluate</a:t>
            </a:r>
            <a:r>
              <a:rPr lang="en-US" b="1" i="0" dirty="0">
                <a:solidFill>
                  <a:srgbClr val="222222"/>
                </a:solidFill>
                <a:effectLst/>
                <a:latin typeface="Source Sans Pro"/>
                <a:ea typeface="Source Sans Pro"/>
              </a:rPr>
              <a:t> prevention programs and policies:</a:t>
            </a:r>
            <a:r>
              <a:rPr lang="en-US" b="0" i="0" dirty="0">
                <a:solidFill>
                  <a:srgbClr val="222222"/>
                </a:solidFill>
                <a:effectLst/>
                <a:latin typeface="Source Sans Pro"/>
                <a:ea typeface="Source Sans Pro"/>
              </a:rPr>
              <a:t> If after determining a trend or pattern in suicidal ideation, for example, school officials may decide to implement a peer counseling program.  The school should then track the number of students reporting suicidal ideation on the Youth Risk Behavior Survey or talking to school counselors in order to evaluate whether the peer counseling program is having the desired effect.</a:t>
            </a:r>
          </a:p>
          <a:p>
            <a:endParaRPr lang="en-US" dirty="0">
              <a:solidFill>
                <a:srgbClr val="222222"/>
              </a:solidFill>
              <a:latin typeface="Source Sans Pro"/>
              <a:ea typeface="Source Sans Pro"/>
            </a:endParaRPr>
          </a:p>
          <a:p>
            <a:r>
              <a:rPr lang="en-US" dirty="0"/>
              <a:t>While these are some of the ways we came up with, what are some others you can think of?</a:t>
            </a:r>
            <a:endParaRPr lang="en-US" dirty="0">
              <a:cs typeface="Calibri" panose="020F0502020204030204"/>
            </a:endParaRPr>
          </a:p>
          <a:p>
            <a:r>
              <a:rPr lang="en-US" dirty="0">
                <a:cs typeface="Calibri" panose="020F0502020204030204"/>
              </a:rPr>
              <a:t>[pause for answers]</a:t>
            </a:r>
            <a:endParaRPr lang="en-US" dirty="0"/>
          </a:p>
          <a:p>
            <a:r>
              <a:rPr lang="en-US" dirty="0"/>
              <a:t>Those were great, thank you!</a:t>
            </a:r>
            <a:endParaRPr lang="en-US" dirty="0">
              <a:cs typeface="Calibri"/>
            </a:endParaRPr>
          </a:p>
          <a:p>
            <a:endParaRPr lang="en-US" dirty="0">
              <a:solidFill>
                <a:srgbClr val="222222"/>
              </a:solidFill>
              <a:latin typeface="Source Sans Pro"/>
              <a:ea typeface="Source Sans Pro"/>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a:defRPr/>
            </a:pPr>
            <a:fld id="{094C4799-0C67-4612-A8D8-CC8FB300C04F}" type="slidenum">
              <a:rPr lang="en-US" smtClean="0"/>
              <a:pPr>
                <a:defRPr/>
              </a:pPr>
              <a:t>2</a:t>
            </a:fld>
            <a:endParaRPr lang="en-US" dirty="0"/>
          </a:p>
        </p:txBody>
      </p:sp>
    </p:spTree>
    <p:extLst>
      <p:ext uri="{BB962C8B-B14F-4D97-AF65-F5344CB8AC3E}">
        <p14:creationId xmlns:p14="http://schemas.microsoft.com/office/powerpoint/2010/main" val="4204367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spcBef>
                <a:spcPts val="0"/>
              </a:spcBef>
              <a:spcAft>
                <a:spcPts val="0"/>
              </a:spcAft>
            </a:pPr>
            <a:r>
              <a:rPr lang="en-US" sz="1800" dirty="0">
                <a:latin typeface="Calibri"/>
                <a:ea typeface="Calibri" panose="020F0502020204030204" pitchFamily="34" charset="0"/>
                <a:cs typeface="Calibri"/>
              </a:rPr>
              <a:t>Meghan </a:t>
            </a:r>
          </a:p>
          <a:p>
            <a:pPr>
              <a:spcBef>
                <a:spcPts val="0"/>
              </a:spcBef>
              <a:spcAft>
                <a:spcPts val="0"/>
              </a:spcAft>
            </a:pPr>
            <a:endParaRPr lang="en-US" sz="1800" dirty="0">
              <a:latin typeface="Calibri"/>
              <a:ea typeface="Calibri" panose="020F0502020204030204" pitchFamily="34" charset="0"/>
              <a:cs typeface="Calibri"/>
            </a:endParaRPr>
          </a:p>
          <a:p>
            <a:pPr>
              <a:spcBef>
                <a:spcPts val="0"/>
              </a:spcBef>
              <a:spcAft>
                <a:spcPts val="0"/>
              </a:spcAft>
            </a:pPr>
            <a:r>
              <a:rPr lang="en-US" sz="1800" dirty="0">
                <a:latin typeface="Calibri"/>
                <a:ea typeface="Calibri" panose="020F0502020204030204" pitchFamily="34" charset="0"/>
                <a:cs typeface="Calibri"/>
              </a:rPr>
              <a:t>This data has been available since 2000 although diagnoses classifications changed in Oct. 2015, so information after this cannot be compared directly to data from earlier years. </a:t>
            </a:r>
            <a:endParaRPr lang="en-US" dirty="0"/>
          </a:p>
          <a:p>
            <a:pPr>
              <a:spcBef>
                <a:spcPts val="0"/>
              </a:spcBef>
              <a:spcAft>
                <a:spcPts val="0"/>
              </a:spcAft>
            </a:pPr>
            <a:endParaRPr lang="en-US" sz="1800" dirty="0">
              <a:latin typeface="Calibri"/>
              <a:ea typeface="Calibri" panose="020F0502020204030204" pitchFamily="34" charset="0"/>
              <a:cs typeface="Calibri"/>
            </a:endParaRPr>
          </a:p>
          <a:p>
            <a:pPr>
              <a:spcBef>
                <a:spcPts val="0"/>
              </a:spcBef>
              <a:spcAft>
                <a:spcPts val="0"/>
              </a:spcAft>
            </a:pPr>
            <a:r>
              <a:rPr lang="en-US" sz="1800" dirty="0">
                <a:latin typeface="Calibri"/>
                <a:ea typeface="Calibri" panose="020F0502020204030204" pitchFamily="34" charset="0"/>
                <a:cs typeface="Calibri"/>
              </a:rPr>
              <a:t>Bullet 1: Does not include outpatient and ED visits</a:t>
            </a:r>
            <a:endParaRPr lang="en-US" dirty="0"/>
          </a:p>
          <a:p>
            <a:pPr>
              <a:spcBef>
                <a:spcPts val="0"/>
              </a:spcBef>
              <a:spcAft>
                <a:spcPts val="0"/>
              </a:spcAft>
            </a:pPr>
            <a:endParaRPr lang="en-US" sz="1800" dirty="0">
              <a:latin typeface="Calibri"/>
              <a:ea typeface="Calibri" panose="020F0502020204030204" pitchFamily="34" charset="0"/>
              <a:cs typeface="Calibri"/>
            </a:endParaRPr>
          </a:p>
          <a:p>
            <a:pPr marL="285750" indent="-285750">
              <a:spcBef>
                <a:spcPct val="20000"/>
              </a:spcBef>
              <a:buFont typeface="Arial"/>
              <a:buChar char="•"/>
            </a:pPr>
            <a:r>
              <a:rPr lang="en-US" dirty="0"/>
              <a:t>Hospitals submit their in-patient hospitalization data to the Oregon Association of Hospital and Health Systems (OAHHS) in a secure manner. An OAHHS vendor cleans and provides data to OHA who does further quality assurance to share internally.</a:t>
            </a:r>
            <a:endParaRPr lang="en-US" dirty="0">
              <a:cs typeface="Calibri"/>
            </a:endParaRPr>
          </a:p>
          <a:p>
            <a:pPr marL="285750" indent="-285750">
              <a:spcBef>
                <a:spcPct val="20000"/>
              </a:spcBef>
              <a:buFont typeface="Arial"/>
              <a:buChar char="•"/>
            </a:pPr>
            <a:r>
              <a:rPr lang="en-US" dirty="0"/>
              <a:t>All hospitals in Oregon report quarterly data (only in-patient patients)</a:t>
            </a:r>
          </a:p>
          <a:p>
            <a:pPr>
              <a:spcBef>
                <a:spcPts val="0"/>
              </a:spcBef>
              <a:spcAft>
                <a:spcPts val="0"/>
              </a:spcAft>
            </a:pPr>
            <a:endParaRPr lang="en-US" sz="1800" dirty="0">
              <a:latin typeface="Calibri"/>
              <a:ea typeface="Calibri" panose="020F0502020204030204" pitchFamily="34" charset="0"/>
              <a:cs typeface="Calibri"/>
            </a:endParaRPr>
          </a:p>
          <a:p>
            <a:pPr>
              <a:spcBef>
                <a:spcPts val="0"/>
              </a:spcBef>
              <a:spcAft>
                <a:spcPts val="0"/>
              </a:spcAft>
            </a:pPr>
            <a:r>
              <a:rPr lang="en-US" sz="1800" dirty="0">
                <a:latin typeface="Calibri"/>
                <a:ea typeface="Calibri" panose="020F0502020204030204" pitchFamily="34" charset="0"/>
                <a:cs typeface="Calibri"/>
              </a:rPr>
              <a:t>Working on making this data available online. Currently provide data to Local Public Health Authorities twice a year. Also included in Youth Suicide Intervention and Prevention Plan annual report by county.  </a:t>
            </a:r>
          </a:p>
          <a:p>
            <a:pPr>
              <a:spcBef>
                <a:spcPts val="0"/>
              </a:spcBef>
              <a:spcAft>
                <a:spcPts val="0"/>
              </a:spcAft>
            </a:pPr>
            <a:endParaRPr lang="en-US" sz="1800" dirty="0">
              <a:latin typeface="Calibri" panose="020F0502020204030204" pitchFamily="34" charset="0"/>
              <a:ea typeface="Calibri" panose="020F0502020204030204" pitchFamily="34" charset="0"/>
              <a:cs typeface="Calibri"/>
            </a:endParaRPr>
          </a:p>
          <a:p>
            <a:pPr>
              <a:spcBef>
                <a:spcPts val="0"/>
              </a:spcBef>
              <a:spcAft>
                <a:spcPts val="0"/>
              </a:spcAft>
            </a:pPr>
            <a:endParaRPr lang="en-US" sz="1800" dirty="0">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10"/>
          </p:nvPr>
        </p:nvSpPr>
        <p:spPr/>
        <p:txBody>
          <a:bodyPr/>
          <a:lstStyle/>
          <a:p>
            <a:fld id="{9CD040C0-BF33-D841-BA9B-05199A37AFA7}" type="slidenum">
              <a:rPr lang="en-US" smtClean="0"/>
              <a:pPr/>
              <a:t>20</a:t>
            </a:fld>
            <a:endParaRPr lang="en-US" dirty="0"/>
          </a:p>
        </p:txBody>
      </p:sp>
    </p:spTree>
    <p:extLst>
      <p:ext uri="{BB962C8B-B14F-4D97-AF65-F5344CB8AC3E}">
        <p14:creationId xmlns:p14="http://schemas.microsoft.com/office/powerpoint/2010/main" val="240576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defRPr/>
            </a:pPr>
            <a:r>
              <a:rPr lang="en-US" sz="1800" dirty="0">
                <a:latin typeface="Calibri"/>
                <a:ea typeface="Calibri" panose="020F0502020204030204" pitchFamily="34" charset="0"/>
                <a:cs typeface="Calibri"/>
              </a:rPr>
              <a:t>Meghan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914400" marR="0" lvl="2"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914400" marR="0" lvl="2"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a:ea typeface="Calibri" panose="020F0502020204030204" pitchFamily="34" charset="0"/>
                <a:cs typeface="Calibri"/>
              </a:rPr>
              <a:t>Adults ages 18-24 have the highest number of suicide attempt visits, while adults ages 65 and older have the lowest (Figure 8). Figure 8 represents counts and not rate, so it’s not possible to draw an accurate comparison of rates of suicide attempts from this data.</a:t>
            </a:r>
          </a:p>
          <a:p>
            <a:pPr marL="914400" lvl="2" indent="0">
              <a:buFontTx/>
              <a:buNone/>
            </a:pPr>
            <a:endParaRPr lang="en-US" sz="1800" kern="1200" dirty="0">
              <a:solidFill>
                <a:schemeClr val="tx1"/>
              </a:solidFill>
              <a:effectLst/>
              <a:latin typeface="+mn-lt"/>
              <a:cs typeface="Calibri"/>
            </a:endParaRPr>
          </a:p>
          <a:p>
            <a:pPr lvl="2"/>
            <a:r>
              <a:rPr lang="en-US" sz="1800" dirty="0">
                <a:cs typeface="Calibri" panose="020F0502020204030204"/>
              </a:rPr>
              <a:t>May be interesting to consider this data in your county based on racial make-up of the county to see if groups are distortional  represented in the data. </a:t>
            </a:r>
          </a:p>
          <a:p>
            <a:pPr lvl="2"/>
            <a:endParaRPr lang="en-US" sz="1200" kern="1200" dirty="0">
              <a:solidFill>
                <a:schemeClr val="tx1"/>
              </a:solidFill>
              <a:effectLst/>
              <a:latin typeface="+mn-lt"/>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a:defRPr/>
            </a:pPr>
            <a:fld id="{094C4799-0C67-4612-A8D8-CC8FB300C04F}" type="slidenum">
              <a:rPr lang="en-US" smtClean="0"/>
              <a:pPr>
                <a:defRPr/>
              </a:pPr>
              <a:t>21</a:t>
            </a:fld>
            <a:endParaRPr lang="en-US" dirty="0"/>
          </a:p>
        </p:txBody>
      </p:sp>
    </p:spTree>
    <p:extLst>
      <p:ext uri="{BB962C8B-B14F-4D97-AF65-F5344CB8AC3E}">
        <p14:creationId xmlns:p14="http://schemas.microsoft.com/office/powerpoint/2010/main" val="1471180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spcAft>
                <a:spcPts val="0"/>
              </a:spcAft>
            </a:pPr>
            <a:r>
              <a:rPr lang="en-US" sz="1800" dirty="0">
                <a:latin typeface="Calibri"/>
                <a:ea typeface="Calibri" panose="020F0502020204030204" pitchFamily="34" charset="0"/>
                <a:cs typeface="Calibri"/>
              </a:rPr>
              <a:t>This data set has been available since 2018.  </a:t>
            </a:r>
          </a:p>
          <a:p>
            <a:pPr>
              <a:spcBef>
                <a:spcPts val="0"/>
              </a:spcBef>
              <a:spcAft>
                <a:spcPts val="0"/>
              </a:spcAft>
            </a:pPr>
            <a:endParaRPr lang="en-US" sz="1800" dirty="0">
              <a:latin typeface="Calibri"/>
              <a:ea typeface="Calibri" panose="020F0502020204030204" pitchFamily="34" charset="0"/>
              <a:cs typeface="Calibri"/>
            </a:endParaRPr>
          </a:p>
          <a:p>
            <a:pPr>
              <a:spcBef>
                <a:spcPts val="0"/>
              </a:spcBef>
              <a:spcAft>
                <a:spcPts val="0"/>
              </a:spcAft>
            </a:pPr>
            <a:r>
              <a:rPr lang="en-US" dirty="0"/>
              <a:t>Hospitals submit their emergency department only admissions (no patients admitted to in-patient are reported) data to OAHHS in the secure manner. An OAHHS vendors cleans and provides data to the Oregon Health Authority who does further quality assurance to share internally. </a:t>
            </a:r>
            <a:endParaRPr lang="en-US" dirty="0">
              <a:cs typeface="Calibri"/>
            </a:endParaRPr>
          </a:p>
          <a:p>
            <a:pPr>
              <a:spcBef>
                <a:spcPts val="0"/>
              </a:spcBef>
              <a:spcAft>
                <a:spcPts val="0"/>
              </a:spcAft>
            </a:pPr>
            <a:endParaRPr lang="en-US" dirty="0">
              <a:latin typeface="Calibri"/>
              <a:ea typeface="Calibri" panose="020F0502020204030204" pitchFamily="34" charset="0"/>
              <a:cs typeface="Calibri"/>
            </a:endParaRPr>
          </a:p>
          <a:p>
            <a:pPr>
              <a:spcBef>
                <a:spcPts val="0"/>
              </a:spcBef>
              <a:spcAft>
                <a:spcPts val="0"/>
              </a:spcAft>
            </a:pPr>
            <a:r>
              <a:rPr lang="en-US" sz="1800" dirty="0">
                <a:latin typeface="Calibri"/>
                <a:ea typeface="Calibri" panose="020F0502020204030204" pitchFamily="34" charset="0"/>
                <a:cs typeface="Calibri"/>
              </a:rPr>
              <a:t>Working on making this data available online. Currently provide data to Local Public Health Authorities twice a year. </a:t>
            </a:r>
          </a:p>
          <a:p>
            <a:pPr>
              <a:spcBef>
                <a:spcPts val="0"/>
              </a:spcBef>
              <a:spcAft>
                <a:spcPts val="0"/>
              </a:spcAft>
            </a:pPr>
            <a:endParaRPr lang="en-US" sz="1800" dirty="0">
              <a:latin typeface="Calibri" panose="020F0502020204030204" pitchFamily="34" charset="0"/>
              <a:ea typeface="Calibri" panose="020F0502020204030204" pitchFamily="34" charset="0"/>
              <a:cs typeface="Calibri"/>
            </a:endParaRPr>
          </a:p>
          <a:p>
            <a:pPr>
              <a:spcBef>
                <a:spcPts val="0"/>
              </a:spcBef>
              <a:spcAft>
                <a:spcPts val="0"/>
              </a:spcAft>
            </a:pPr>
            <a:endParaRPr lang="en-US" sz="1800" dirty="0">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10"/>
          </p:nvPr>
        </p:nvSpPr>
        <p:spPr/>
        <p:txBody>
          <a:bodyPr/>
          <a:lstStyle/>
          <a:p>
            <a:fld id="{9CD040C0-BF33-D841-BA9B-05199A37AFA7}" type="slidenum">
              <a:rPr lang="en-US" smtClean="0"/>
              <a:pPr/>
              <a:t>22</a:t>
            </a:fld>
            <a:endParaRPr lang="en-US" dirty="0"/>
          </a:p>
        </p:txBody>
      </p:sp>
    </p:spTree>
    <p:extLst>
      <p:ext uri="{BB962C8B-B14F-4D97-AF65-F5344CB8AC3E}">
        <p14:creationId xmlns:p14="http://schemas.microsoft.com/office/powerpoint/2010/main" val="63991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lvl="2"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GET UPDATED DATA FROM DAGAN </a:t>
            </a:r>
          </a:p>
          <a:p>
            <a:pPr marL="914400" marR="0" lvl="2"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914400" marR="0" lvl="2"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Adults ages 18-24 have the highest number of suicide attempt visits, while adults ages 65 and older have the lowest (Figure 8). Figure 8 represents counts and not rate, so it’s not possible to draw an accurate comparison of rates of suicide attempts from this data.</a:t>
            </a:r>
          </a:p>
          <a:p>
            <a:pPr marL="914400" lvl="2" indent="0">
              <a:buFontTx/>
              <a:buNone/>
            </a:pPr>
            <a:endParaRPr lang="en-US" sz="1200" kern="1200" dirty="0">
              <a:solidFill>
                <a:schemeClr val="tx1"/>
              </a:solidFill>
              <a:effectLst/>
              <a:latin typeface="+mn-lt"/>
              <a:ea typeface="+mn-ea"/>
              <a:cs typeface="+mn-cs"/>
            </a:endParaRPr>
          </a:p>
          <a:p>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094C4799-0C67-4612-A8D8-CC8FB300C04F}" type="slidenum">
              <a:rPr lang="en-US" smtClean="0"/>
              <a:pPr>
                <a:defRPr/>
              </a:pPr>
              <a:t>23</a:t>
            </a:fld>
            <a:endParaRPr lang="en-US" dirty="0"/>
          </a:p>
        </p:txBody>
      </p:sp>
    </p:spTree>
    <p:extLst>
      <p:ext uri="{BB962C8B-B14F-4D97-AF65-F5344CB8AC3E}">
        <p14:creationId xmlns:p14="http://schemas.microsoft.com/office/powerpoint/2010/main" val="2128686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ESSECE for ED data is more timely and can show ‘outbreaks’ allowing for a more timely response. The hospitalization and ED discharge data has more overall information though and is overall better quality but as a trade-off it is less timely with about a 4 month lag from the closing quarter date. used together can help better inform prevention efforts across the state and communities. </a:t>
            </a:r>
          </a:p>
        </p:txBody>
      </p:sp>
      <p:sp>
        <p:nvSpPr>
          <p:cNvPr id="4" name="Slide Number Placeholder 3"/>
          <p:cNvSpPr>
            <a:spLocks noGrp="1"/>
          </p:cNvSpPr>
          <p:nvPr>
            <p:ph type="sldNum" sz="quarter" idx="5"/>
          </p:nvPr>
        </p:nvSpPr>
        <p:spPr/>
        <p:txBody>
          <a:bodyPr/>
          <a:lstStyle/>
          <a:p>
            <a:pPr>
              <a:defRPr/>
            </a:pPr>
            <a:fld id="{094C4799-0C67-4612-A8D8-CC8FB300C04F}" type="slidenum">
              <a:rPr lang="en-US"/>
              <a:pPr>
                <a:defRPr/>
              </a:pPr>
              <a:t>24</a:t>
            </a:fld>
            <a:endParaRPr lang="en-US" dirty="0"/>
          </a:p>
        </p:txBody>
      </p:sp>
    </p:spTree>
    <p:extLst>
      <p:ext uri="{BB962C8B-B14F-4D97-AF65-F5344CB8AC3E}">
        <p14:creationId xmlns:p14="http://schemas.microsoft.com/office/powerpoint/2010/main" val="1714372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cs typeface="Calibri"/>
              </a:rPr>
              <a:t>Shift back to talk some more about some demographics using the Oregon Violent Death Reporting System as an example. </a:t>
            </a:r>
            <a:endParaRPr lang="en-US" dirty="0"/>
          </a:p>
          <a:p>
            <a:endParaRPr lang="en-US" dirty="0"/>
          </a:p>
          <a:p>
            <a:r>
              <a:rPr lang="en-US" dirty="0"/>
              <a:t>The convergence of identity, politics and inequality provides a unique opportunity to further explore the complexities of race and ethnicity and to improve the way we collect and use data as a tool for social justice. We recognize and acknowledge that the Oregon Violent Death Reporting Systems does not capture the complexity, culture, richness and diversity of Oregonians. Data on race and ethnicity are used to identify health disparities and measure progress towards achieving equity. Historically, the focus has been on having people categorize themselves according to prescribed groups instead of how people self-identify based on their own lived experience. For instance, the federal government defines race and ethnicity as two distinctly separate entities although many may view them as interchangeable and may not distinguish between the two concepts. People who are multiethnic or multiracial are expected to choose, or this care family and friends for someone who has died by suicide,  only one that “best” represents who they are, when that may not resonate with them or accurately reflect how they feel.</a:t>
            </a:r>
            <a:endParaRPr lang="en-US" dirty="0">
              <a:cs typeface="Calibri" panose="020F0502020204030204"/>
            </a:endParaRPr>
          </a:p>
          <a:p>
            <a:endParaRPr lang="en-US" dirty="0"/>
          </a:p>
          <a:p>
            <a:r>
              <a:rPr lang="en-US" dirty="0"/>
              <a:t>In population based surveys, certain racial or ethnic groups are often aggregated to allow for more robust numbers for analysis. However, broad racial and ethnic groupings often mask important differences between more granular ethnic groups and do not acknowledge important differences in culture, custom, health care beliefs and practices.</a:t>
            </a:r>
            <a:endParaRPr lang="en-US" dirty="0">
              <a:cs typeface="Calibri"/>
            </a:endParaRPr>
          </a:p>
          <a:p>
            <a:endParaRPr lang="en-US" dirty="0"/>
          </a:p>
          <a:p>
            <a:r>
              <a:rPr lang="en-US" dirty="0"/>
              <a:t>Oppression has also led to social expectations of masculinity, including toxic masculinity that can create stigma which makes asking for help perceived as weak, isolation and increase other risk factors, influencing men. </a:t>
            </a:r>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094C4799-0C67-4612-A8D8-CC8FB300C04F}" type="slidenum">
              <a:rPr lang="en-US" smtClean="0"/>
              <a:pPr>
                <a:defRPr/>
              </a:pPr>
              <a:t>25</a:t>
            </a:fld>
            <a:endParaRPr lang="en-US" dirty="0"/>
          </a:p>
        </p:txBody>
      </p:sp>
    </p:spTree>
    <p:extLst>
      <p:ext uri="{BB962C8B-B14F-4D97-AF65-F5344CB8AC3E}">
        <p14:creationId xmlns:p14="http://schemas.microsoft.com/office/powerpoint/2010/main" val="2562225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You can see higher rates for non-Hispanic American Indian and Alaska Native, non-Hispanic White and boys and men.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non-Hispanic AI/NA have the high suicide rate, economics and institutional racism.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brandon-grotesque"/>
              </a:rPr>
              <a:t>Historical disenfranchisement through genocide and institutional racism has resulted in American Indian and Alaska Native peoples experiencing poorer health and socioeconomic outcomes. These social determinants of health intersect to create a situation that is detrimental to the physical and mental health of Indian communities. Cultural disconnection, alienation and pressure to assimilate all contribute to higher rates of suicide among American Indians and Alaska Natives.</a:t>
            </a: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Oregon Demographics  (2021):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Population: 4.2 million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Non-Hispanic white: 86.7%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Non-Hispanic black:  2.2%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Non-Hispanic American Indian and Native American: 1.8%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Non-Hispanic Asian/Pacific Islander: 5.4%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Hispanic: 13.4%</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094C4799-0C67-4612-A8D8-CC8FB300C04F}" type="slidenum">
              <a:rPr lang="en-US" smtClean="0"/>
              <a:pPr>
                <a:defRPr/>
              </a:pPr>
              <a:t>26</a:t>
            </a:fld>
            <a:endParaRPr lang="en-US" dirty="0"/>
          </a:p>
        </p:txBody>
      </p:sp>
    </p:spTree>
    <p:extLst>
      <p:ext uri="{BB962C8B-B14F-4D97-AF65-F5344CB8AC3E}">
        <p14:creationId xmlns:p14="http://schemas.microsoft.com/office/powerpoint/2010/main" val="1146612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 Oregon-specific comparison between aged 10-17, in blue, and those 18-24 years old, in orange, by sex. Boys and men</a:t>
            </a:r>
          </a:p>
          <a:p>
            <a:endParaRPr lang="en-US" dirty="0"/>
          </a:p>
          <a:p>
            <a:r>
              <a:rPr lang="en-US" dirty="0"/>
              <a:t>Gender identity is how a person self-identifies as a particular gender, regardless of biological sex characteristics.</a:t>
            </a:r>
          </a:p>
          <a:p>
            <a:endParaRPr lang="en-US" dirty="0"/>
          </a:p>
          <a:p>
            <a:r>
              <a:rPr lang="en-US" b="0" i="0" dirty="0">
                <a:solidFill>
                  <a:srgbClr val="000000"/>
                </a:solidFill>
                <a:effectLst/>
                <a:latin typeface="Raleway"/>
              </a:rPr>
              <a:t>What is called “sex” in Oregon Violent Death Reporting System refers to the individual’s gender identity at the time of their death, and it includes transgender identities (people whose gender identity does not correspond to that assigned to them at birth). There is a separate variable for noting if an individual was transgender, and a person can be identified as “male” or “female” and also “transgender. This data point was added to the data system in 2013. </a:t>
            </a:r>
            <a:r>
              <a:rPr lang="en-US" b="0" i="0" dirty="0">
                <a:solidFill>
                  <a:srgbClr val="000000"/>
                </a:solidFill>
                <a:effectLst/>
                <a:highlight>
                  <a:srgbClr val="FFFF00"/>
                </a:highlight>
                <a:latin typeface="Raleway"/>
              </a:rPr>
              <a:t>Transgender suicide deaths are not separated out in these visualizations, due to the small numbers. We recognize that this is a limitation in the dataset and does not allow for identification of people who identify as non-binary or another identity. There is likely an undercount on gender identity data in this data system due to data collection issues as well as relying on family and friends to provide an individuals gender identify. </a:t>
            </a:r>
            <a:r>
              <a:rPr lang="en-US" dirty="0">
                <a:highlight>
                  <a:srgbClr val="FFFF00"/>
                </a:highlight>
              </a:rPr>
              <a:t>73 people who died by suicide (1.7 % of total </a:t>
            </a:r>
            <a:r>
              <a:rPr lang="en-US" b="0" i="0" dirty="0">
                <a:effectLst/>
                <a:highlight>
                  <a:srgbClr val="FFFF00"/>
                </a:highlight>
              </a:rPr>
              <a:t>suicides</a:t>
            </a:r>
            <a:r>
              <a:rPr lang="en-US" dirty="0">
                <a:highlight>
                  <a:srgbClr val="FFFF00"/>
                </a:highlight>
              </a:rPr>
              <a:t>)</a:t>
            </a:r>
            <a:r>
              <a:rPr lang="en-US" b="0" i="0" dirty="0">
                <a:effectLst/>
                <a:highlight>
                  <a:srgbClr val="FFFF00"/>
                </a:highlight>
              </a:rPr>
              <a:t> were identified </a:t>
            </a:r>
            <a:r>
              <a:rPr lang="en-US" dirty="0">
                <a:highlight>
                  <a:srgbClr val="FFFF00"/>
                </a:highlight>
              </a:rPr>
              <a:t>as LGBTQ in NVDRS from 2016 to 2020. Among them, 42 (about 1% of total suicides) were designated as </a:t>
            </a:r>
            <a:r>
              <a:rPr lang="en-US" b="0" i="0" dirty="0">
                <a:effectLst/>
                <a:highlight>
                  <a:srgbClr val="FFFF00"/>
                </a:highlight>
              </a:rPr>
              <a:t>transgender. </a:t>
            </a:r>
            <a:r>
              <a:rPr lang="en-US" dirty="0">
                <a:solidFill>
                  <a:srgbClr val="000000"/>
                </a:solidFill>
                <a:highlight>
                  <a:srgbClr val="FFFF00"/>
                </a:highlight>
                <a:latin typeface="Raleway"/>
              </a:rPr>
              <a:t> </a:t>
            </a:r>
            <a:endParaRPr lang="en-US" b="0" i="0" dirty="0">
              <a:solidFill>
                <a:srgbClr val="000000"/>
              </a:solidFill>
              <a:effectLst/>
              <a:highlight>
                <a:srgbClr val="FFFF00"/>
              </a:highlight>
              <a:latin typeface="Raleway" pitchFamily="2" charset="0"/>
            </a:endParaRPr>
          </a:p>
          <a:p>
            <a:pPr algn="l" fontAlgn="base"/>
            <a:endParaRPr lang="en-US" b="0" i="0" dirty="0">
              <a:solidFill>
                <a:srgbClr val="000000"/>
              </a:solidFill>
              <a:effectLst/>
              <a:highlight>
                <a:srgbClr val="FFFF00"/>
              </a:highlight>
              <a:latin typeface="Raleway" pitchFamily="2" charset="0"/>
            </a:endParaRPr>
          </a:p>
          <a:p>
            <a:pPr algn="l" fontAlgn="base"/>
            <a:r>
              <a:rPr lang="en-US" b="0" i="0" dirty="0">
                <a:solidFill>
                  <a:srgbClr val="000000"/>
                </a:solidFill>
                <a:effectLst/>
                <a:latin typeface="Raleway" pitchFamily="2" charset="0"/>
              </a:rPr>
              <a:t>We are not able to evaluate transgender suicide rates due to small numbers; however, national evidence tells us that transgender women, men, girls, boys, and non-binary people are more likely than cisgender people to attempt and to die by suicide. This is not due to how they identify, rather due to issues such as transphobia, acceptance from their families, trauma of experiencing rejection, and not having access to healthcare that supports their ability to live their authentic lives through gender-affirming healthcare.</a:t>
            </a:r>
          </a:p>
          <a:p>
            <a:endParaRPr lang="en-US" dirty="0"/>
          </a:p>
          <a:p>
            <a:pPr algn="l" fontAlgn="base"/>
            <a:endParaRPr lang="en-US" b="0" i="0" dirty="0">
              <a:solidFill>
                <a:srgbClr val="000000"/>
              </a:solidFill>
              <a:effectLst/>
              <a:latin typeface="Raleway"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We can look to the Student Health Survey data for insight. Data has shown students that described themselves as transgender or gender nonconforming report higher significantly higher levels of having seriously considered suicide or attempted suicide.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Oregon Demographics  (2021):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Population: 4.2 million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Non-Hispanic white: 86.7%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Non-Hispanic black:  2.2%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Non-Hispanic American Indian and Native American: 1.8%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Non-Hispanic Asian/Pacific Islander: 5.4%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Hispanic: 13.4%</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094C4799-0C67-4612-A8D8-CC8FB300C04F}" type="slidenum">
              <a:rPr lang="en-US" smtClean="0"/>
              <a:pPr>
                <a:defRPr/>
              </a:pPr>
              <a:t>27</a:t>
            </a:fld>
            <a:endParaRPr lang="en-US" dirty="0"/>
          </a:p>
        </p:txBody>
      </p:sp>
    </p:spTree>
    <p:extLst>
      <p:ext uri="{BB962C8B-B14F-4D97-AF65-F5344CB8AC3E}">
        <p14:creationId xmlns:p14="http://schemas.microsoft.com/office/powerpoint/2010/main" val="2941743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person’s sexual orientation is the gender, or genders, to which a person is emotionally, romantically, and sexually attracted.</a:t>
            </a: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There is a lack of standardized questionnaires and investigations on deaths in Oregon and nationally creates a challenge for collected LGBTQIA2S+ status among people who died by suicide. Relying on family and close contacts for this data can be challenging if the individual’s sexual orientation was not accepted or known by these individuals, esp. youth. Sexual orientation is likely underreported. </a:t>
            </a:r>
            <a:r>
              <a:rPr lang="en-US" dirty="0"/>
              <a:t>Between 2015 and 2019, 5 youth were identified as gay, lesbian, bisexual, unspecified sexual minority.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We can look to the Student Health Survey data for insight. Data has shown students that identify as not straight (including lesbian, gay, bisexual, something else (ex: asexual, queer, fluid, pansexual) or don’t know/not sure) reported higher levels of having seriously considered suicide or attempted suicide.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094C4799-0C67-4612-A8D8-CC8FB300C04F}" type="slidenum">
              <a:rPr lang="en-US" smtClean="0"/>
              <a:pPr>
                <a:defRPr/>
              </a:pPr>
              <a:t>28</a:t>
            </a:fld>
            <a:endParaRPr lang="en-US" dirty="0"/>
          </a:p>
        </p:txBody>
      </p:sp>
    </p:spTree>
    <p:extLst>
      <p:ext uri="{BB962C8B-B14F-4D97-AF65-F5344CB8AC3E}">
        <p14:creationId xmlns:p14="http://schemas.microsoft.com/office/powerpoint/2010/main" val="33849162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cs typeface="Calibri" panose="020F0502020204030204"/>
              </a:rPr>
              <a:t>If you are working on community SP efforts or serve on a coalition, do you have your CCO, hospital, local public health authority and local mental health authority represented? What data do they have access to inform your work?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094C4799-0C67-4612-A8D8-CC8FB300C04F}" type="slidenum">
              <a:rPr lang="en-US" smtClean="0"/>
              <a:pPr>
                <a:defRPr/>
              </a:pPr>
              <a:t>29</a:t>
            </a:fld>
            <a:endParaRPr lang="en-US" dirty="0"/>
          </a:p>
        </p:txBody>
      </p:sp>
    </p:spTree>
    <p:extLst>
      <p:ext uri="{BB962C8B-B14F-4D97-AF65-F5344CB8AC3E}">
        <p14:creationId xmlns:p14="http://schemas.microsoft.com/office/powerpoint/2010/main" val="1935961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Taylor</a:t>
            </a:r>
          </a:p>
          <a:p>
            <a:endParaRPr lang="en-US" dirty="0"/>
          </a:p>
          <a:p>
            <a:r>
              <a:rPr lang="en-US" b="0" i="0" dirty="0">
                <a:solidFill>
                  <a:srgbClr val="333333"/>
                </a:solidFill>
                <a:effectLst/>
                <a:latin typeface="Volkhov"/>
              </a:rPr>
              <a:t>Research and data science </a:t>
            </a:r>
            <a:r>
              <a:rPr lang="en-US" dirty="0">
                <a:solidFill>
                  <a:srgbClr val="333333"/>
                </a:solidFill>
                <a:latin typeface="Volkhov"/>
              </a:rPr>
              <a:t>are centered </a:t>
            </a:r>
            <a:r>
              <a:rPr lang="en-US" b="0" i="0" dirty="0">
                <a:solidFill>
                  <a:srgbClr val="333333"/>
                </a:solidFill>
                <a:effectLst/>
                <a:latin typeface="Volkhov"/>
              </a:rPr>
              <a:t>around the fallacy that “data is objective”. This is math. These are facts. Numbers don’t lie. While the tools of statistics and data science don’t carry inherent biases towards a worldview or group, as soon as people get involved, they start making choices that – if unexamined – reinforce their own perspective in a way that affects the data outcomes and by extension the decisions or actions based on them.</a:t>
            </a:r>
            <a:r>
              <a:rPr lang="en-US" dirty="0">
                <a:solidFill>
                  <a:srgbClr val="333333"/>
                </a:solidFill>
                <a:latin typeface="Volkhov"/>
              </a:rPr>
              <a:t> </a:t>
            </a:r>
            <a:endParaRPr lang="en-US" b="0" i="0" dirty="0">
              <a:solidFill>
                <a:srgbClr val="333333"/>
              </a:solidFill>
              <a:effectLst/>
              <a:latin typeface="Volkhov"/>
            </a:endParaRPr>
          </a:p>
          <a:p>
            <a:endParaRPr lang="en-US" b="0" i="0" dirty="0">
              <a:solidFill>
                <a:srgbClr val="333333"/>
              </a:solidFill>
              <a:effectLst/>
              <a:latin typeface="Volkhov"/>
            </a:endParaRPr>
          </a:p>
          <a:p>
            <a:r>
              <a:rPr lang="en-US" b="0" i="0" dirty="0">
                <a:solidFill>
                  <a:srgbClr val="333333"/>
                </a:solidFill>
                <a:effectLst/>
                <a:latin typeface="Volkhov"/>
              </a:rPr>
              <a:t>For example, how are race and ethnicity categories defined? What are we loosing by having broad categories like white, Latinx, Black?</a:t>
            </a:r>
            <a:r>
              <a:rPr lang="en-US" dirty="0">
                <a:solidFill>
                  <a:srgbClr val="333333"/>
                </a:solidFill>
                <a:latin typeface="Volkhov"/>
              </a:rPr>
              <a:t> </a:t>
            </a:r>
          </a:p>
          <a:p>
            <a:endParaRPr lang="en-US" dirty="0">
              <a:solidFill>
                <a:srgbClr val="333333"/>
              </a:solidFill>
              <a:latin typeface="Volkhov"/>
            </a:endParaRPr>
          </a:p>
          <a:p>
            <a:r>
              <a:rPr lang="en-US" b="0" i="0" dirty="0">
                <a:solidFill>
                  <a:srgbClr val="333333"/>
                </a:solidFill>
                <a:effectLst/>
                <a:latin typeface="Volkhov"/>
              </a:rPr>
              <a:t>Are we asking individuals or providers to categorize individuals? What is the willingness of communities to provide information due to their mistrust of systems where they have experienced oppression and racism?</a:t>
            </a:r>
            <a:r>
              <a:rPr lang="en-US" dirty="0">
                <a:solidFill>
                  <a:srgbClr val="333333"/>
                </a:solidFill>
                <a:latin typeface="Volkhov"/>
              </a:rPr>
              <a:t> </a:t>
            </a:r>
            <a:endParaRPr lang="en-US" b="0" i="0" dirty="0">
              <a:solidFill>
                <a:srgbClr val="333333"/>
              </a:solidFill>
              <a:effectLst/>
              <a:latin typeface="Volkhov"/>
            </a:endParaRPr>
          </a:p>
          <a:p>
            <a:endParaRPr lang="en-US" b="0" i="0" dirty="0">
              <a:solidFill>
                <a:srgbClr val="333333"/>
              </a:solidFill>
              <a:effectLst/>
              <a:latin typeface="Volkhov"/>
            </a:endParaRPr>
          </a:p>
          <a:p>
            <a:pPr>
              <a:defRPr/>
            </a:pPr>
            <a:r>
              <a:rPr lang="en-US" dirty="0"/>
              <a:t>For example, EMS responders in ¼ of overdose responses did not include race and ethnicity data. When asked why, they stated, "we do not feel comfortable asking and don’t know how to ask" or that they were perhaps unconscious and don’t want to assign when can’t ask client. </a:t>
            </a:r>
          </a:p>
          <a:p>
            <a:pPr>
              <a:defRPr/>
            </a:pPr>
            <a:endParaRPr lang="en-US" dirty="0"/>
          </a:p>
          <a:p>
            <a:pPr>
              <a:defRPr/>
            </a:pPr>
            <a:r>
              <a:rPr lang="en-US" dirty="0"/>
              <a:t>We still need to do much better at looking at intersectionality between these identifies and recognizing the compounding factors this can have on health outcomes and health equity. </a:t>
            </a:r>
            <a:r>
              <a:rPr lang="en-US" b="0" i="0" dirty="0">
                <a:solidFill>
                  <a:srgbClr val="202124"/>
                </a:solidFill>
                <a:effectLst/>
                <a:latin typeface="Roboto"/>
                <a:ea typeface="Roboto"/>
              </a:rPr>
              <a:t>Intersectionality is </a:t>
            </a:r>
            <a:r>
              <a:rPr lang="en-US" b="1" i="0" dirty="0">
                <a:solidFill>
                  <a:srgbClr val="202124"/>
                </a:solidFill>
                <a:effectLst/>
                <a:latin typeface="Roboto"/>
                <a:ea typeface="Roboto"/>
              </a:rPr>
              <a:t>the acknowledgement that everyone has their own unique experiences of discrimination and oppression</a:t>
            </a:r>
            <a:r>
              <a:rPr lang="en-US" b="0" i="0" dirty="0">
                <a:solidFill>
                  <a:srgbClr val="202124"/>
                </a:solidFill>
                <a:effectLst/>
                <a:latin typeface="Roboto"/>
                <a:ea typeface="Roboto"/>
              </a:rPr>
              <a:t> and we must consider everything and anything that can marginalize people – such as gender, race, class, sexual orientation, physical ability, etc.</a:t>
            </a:r>
            <a:endParaRPr lang="en-US" dirty="0">
              <a:latin typeface="Roboto"/>
              <a:ea typeface="Roboto"/>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a:defRPr/>
            </a:pPr>
            <a:r>
              <a:rPr lang="en-US" dirty="0"/>
              <a:t>HB 3159 or the Data Justice Act passed in 2021. It requires healthcare providers to collect and report to OHA data on their patients' sexual orientation and gender identity, race, ethnicity, preferred language, and disabilities. We anticipate development of the data collect system throughout 2022 with a tentative timeline to build the database between 2023 through 2025 with piloting of the system occurring in 2024. </a:t>
            </a:r>
            <a:endParaRPr lang="en-US"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a:defRPr/>
            </a:pPr>
            <a:r>
              <a:rPr lang="en-US" dirty="0"/>
              <a:t>You may have heard the term when looking at data of small numbers. We will use that term throughout this presentation. I want to emphasize that any suicide is too many. Any individual that dies by suicide deserve the dignity to be included to show value to their life and to be considered in informing prevention efforts. As we have discussed, we need to do work to improve our data systems and address oppression and inequities that permeate through systems, institutions and society. </a:t>
            </a:r>
            <a:endParaRPr lang="en-US"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a:defRPr/>
            </a:pPr>
            <a:r>
              <a:rPr lang="en-US" dirty="0"/>
              <a:t>Small numbers are associated with estimates of lower statistical credibility and an elevated risk of a privacy breech. Estimates with few cases tend to be unstable and prone to misinterpretation. For example, it can be hard to answer questions around if certain Oregon youth suicide rates by race and ethnicity are increasing due to the low number of deaths per year. This is where we need to rely on state and national trends and, regardless of the counts, ensure these populations are considered in suicide prevention, intervention and postvention activities. </a:t>
            </a:r>
          </a:p>
          <a:p>
            <a:pPr>
              <a:defRPr/>
            </a:pPr>
            <a:endParaRPr lang="en-US"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b="0" i="0" dirty="0">
              <a:solidFill>
                <a:srgbClr val="333333"/>
              </a:solidFill>
              <a:effectLst/>
              <a:latin typeface="Volkhov"/>
            </a:endParaRPr>
          </a:p>
          <a:p>
            <a:endParaRPr lang="en-US" b="0" i="0" dirty="0">
              <a:solidFill>
                <a:srgbClr val="333333"/>
              </a:solidFill>
              <a:effectLst/>
              <a:latin typeface="Volkhov"/>
            </a:endParaRPr>
          </a:p>
        </p:txBody>
      </p:sp>
      <p:sp>
        <p:nvSpPr>
          <p:cNvPr id="4" name="Slide Number Placeholder 3"/>
          <p:cNvSpPr>
            <a:spLocks noGrp="1"/>
          </p:cNvSpPr>
          <p:nvPr>
            <p:ph type="sldNum" sz="quarter" idx="5"/>
          </p:nvPr>
        </p:nvSpPr>
        <p:spPr/>
        <p:txBody>
          <a:bodyPr/>
          <a:lstStyle/>
          <a:p>
            <a:pPr>
              <a:defRPr/>
            </a:pPr>
            <a:fld id="{094C4799-0C67-4612-A8D8-CC8FB300C04F}" type="slidenum">
              <a:rPr lang="en-US" smtClean="0"/>
              <a:pPr>
                <a:defRPr/>
              </a:pPr>
              <a:t>3</a:t>
            </a:fld>
            <a:endParaRPr lang="en-US" dirty="0"/>
          </a:p>
        </p:txBody>
      </p:sp>
    </p:spTree>
    <p:extLst>
      <p:ext uri="{BB962C8B-B14F-4D97-AF65-F5344CB8AC3E}">
        <p14:creationId xmlns:p14="http://schemas.microsoft.com/office/powerpoint/2010/main" val="1630753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Safe states graphic: How health, social &amp; community connection, economic stability, housing, education and behavioral health come together to effect mental health and risk of suicide.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a:defRPr/>
            </a:pPr>
            <a:fld id="{094C4799-0C67-4612-A8D8-CC8FB300C04F}" type="slidenum">
              <a:rPr lang="en-US" smtClean="0"/>
              <a:pPr>
                <a:defRPr/>
              </a:pPr>
              <a:t>30</a:t>
            </a:fld>
            <a:endParaRPr lang="en-US" dirty="0"/>
          </a:p>
        </p:txBody>
      </p:sp>
    </p:spTree>
    <p:extLst>
      <p:ext uri="{BB962C8B-B14F-4D97-AF65-F5344CB8AC3E}">
        <p14:creationId xmlns:p14="http://schemas.microsoft.com/office/powerpoint/2010/main" val="349070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Need to recognize the limitations of these data stories and who are and are not represented in this work. </a:t>
            </a:r>
            <a:r>
              <a:rPr lang="en-US" b="0" i="0" dirty="0">
                <a:solidFill>
                  <a:srgbClr val="000514"/>
                </a:solidFill>
                <a:effectLst/>
                <a:latin typeface="Sharp Sans"/>
              </a:rPr>
              <a:t>“Data are just summaries of thousands of stories – tell a few of those stories to help make the data meaningful.</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094C4799-0C67-4612-A8D8-CC8FB300C04F}" type="slidenum">
              <a:rPr lang="en-US" smtClean="0"/>
              <a:pPr>
                <a:defRPr/>
              </a:pPr>
              <a:t>31</a:t>
            </a:fld>
            <a:endParaRPr lang="en-US" dirty="0"/>
          </a:p>
        </p:txBody>
      </p:sp>
    </p:spTree>
    <p:extLst>
      <p:ext uri="{BB962C8B-B14F-4D97-AF65-F5344CB8AC3E}">
        <p14:creationId xmlns:p14="http://schemas.microsoft.com/office/powerpoint/2010/main" val="2015170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Need to recognize the limitations of these data stories and who are and are not represented in this work. </a:t>
            </a:r>
            <a:r>
              <a:rPr lang="en-US" b="0" i="0" dirty="0">
                <a:solidFill>
                  <a:srgbClr val="000514"/>
                </a:solidFill>
                <a:effectLst/>
                <a:latin typeface="Sharp Sans"/>
              </a:rPr>
              <a:t>“Data are just summaries of thousands of stories – tell a few of those stories to help make the data meaningful.</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094C4799-0C67-4612-A8D8-CC8FB300C04F}" type="slidenum">
              <a:rPr lang="en-US" smtClean="0"/>
              <a:pPr>
                <a:defRPr/>
              </a:pPr>
              <a:t>32</a:t>
            </a:fld>
            <a:endParaRPr lang="en-US" dirty="0"/>
          </a:p>
        </p:txBody>
      </p:sp>
    </p:spTree>
    <p:extLst>
      <p:ext uri="{BB962C8B-B14F-4D97-AF65-F5344CB8AC3E}">
        <p14:creationId xmlns:p14="http://schemas.microsoft.com/office/powerpoint/2010/main" val="22427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0" dirty="0"/>
          </a:p>
        </p:txBody>
      </p:sp>
      <p:sp>
        <p:nvSpPr>
          <p:cNvPr id="4" name="Slide Number Placeholder 3"/>
          <p:cNvSpPr>
            <a:spLocks noGrp="1"/>
          </p:cNvSpPr>
          <p:nvPr>
            <p:ph type="sldNum" sz="quarter" idx="5"/>
          </p:nvPr>
        </p:nvSpPr>
        <p:spPr/>
        <p:txBody>
          <a:bodyPr/>
          <a:lstStyle/>
          <a:p>
            <a:pPr>
              <a:defRPr/>
            </a:pPr>
            <a:fld id="{094C4799-0C67-4612-A8D8-CC8FB300C04F}" type="slidenum">
              <a:rPr lang="en-US" smtClean="0"/>
              <a:pPr>
                <a:defRPr/>
              </a:pPr>
              <a:t>33</a:t>
            </a:fld>
            <a:endParaRPr lang="en-US" dirty="0"/>
          </a:p>
        </p:txBody>
      </p:sp>
    </p:spTree>
    <p:extLst>
      <p:ext uri="{BB962C8B-B14F-4D97-AF65-F5344CB8AC3E}">
        <p14:creationId xmlns:p14="http://schemas.microsoft.com/office/powerpoint/2010/main" val="3687995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514"/>
                </a:solidFill>
                <a:effectLst/>
                <a:latin typeface="Sharp Sans"/>
              </a:rPr>
              <a:t>This work can be hard. Requires persistent and looking at data that can be challenging to live in day in and day out. What is the hope that keeps you able to do this work? </a:t>
            </a:r>
            <a:endParaRPr lang="en-US" dirty="0"/>
          </a:p>
        </p:txBody>
      </p:sp>
      <p:sp>
        <p:nvSpPr>
          <p:cNvPr id="4" name="Slide Number Placeholder 3"/>
          <p:cNvSpPr>
            <a:spLocks noGrp="1"/>
          </p:cNvSpPr>
          <p:nvPr>
            <p:ph type="sldNum" sz="quarter" idx="5"/>
          </p:nvPr>
        </p:nvSpPr>
        <p:spPr/>
        <p:txBody>
          <a:bodyPr/>
          <a:lstStyle/>
          <a:p>
            <a:pPr>
              <a:defRPr/>
            </a:pPr>
            <a:fld id="{094C4799-0C67-4612-A8D8-CC8FB300C04F}" type="slidenum">
              <a:rPr lang="en-US" smtClean="0"/>
              <a:pPr>
                <a:defRPr/>
              </a:pPr>
              <a:t>34</a:t>
            </a:fld>
            <a:endParaRPr lang="en-US" dirty="0"/>
          </a:p>
        </p:txBody>
      </p:sp>
    </p:spTree>
    <p:extLst>
      <p:ext uri="{BB962C8B-B14F-4D97-AF65-F5344CB8AC3E}">
        <p14:creationId xmlns:p14="http://schemas.microsoft.com/office/powerpoint/2010/main" val="2913461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Taylor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a:defRPr/>
            </a:pPr>
            <a:r>
              <a:rPr lang="en-US" dirty="0"/>
              <a:t>Additionally, counties in Oregon that have smaller populations and low number of suicide deaths may be limited in how they can use data analysis. State level data may need to be relied on in these cases. For example, looking at state suicide rates by remote, rural and urban county distinctions, we see that frontier or remote and rural counties have higher rates (though fewer deaths) than urban counties.  A quick note on the word frontier – that's the federal designation that we use, but statewide we're moving towards the language of remote to reflect partner feedback.</a:t>
            </a:r>
            <a:endParaRPr lang="en-US" dirty="0">
              <a:cs typeface="Calibri" panose="020F0502020204030204"/>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b="0" i="0" dirty="0">
              <a:solidFill>
                <a:srgbClr val="333333"/>
              </a:solidFill>
              <a:effectLst/>
              <a:latin typeface="Volkhov"/>
            </a:endParaRPr>
          </a:p>
          <a:p>
            <a:endParaRPr lang="en-US" b="0" i="0" dirty="0">
              <a:solidFill>
                <a:srgbClr val="333333"/>
              </a:solidFill>
              <a:effectLst/>
              <a:latin typeface="Volkhov"/>
            </a:endParaRPr>
          </a:p>
        </p:txBody>
      </p:sp>
      <p:sp>
        <p:nvSpPr>
          <p:cNvPr id="4" name="Slide Number Placeholder 3"/>
          <p:cNvSpPr>
            <a:spLocks noGrp="1"/>
          </p:cNvSpPr>
          <p:nvPr>
            <p:ph type="sldNum" sz="quarter" idx="5"/>
          </p:nvPr>
        </p:nvSpPr>
        <p:spPr/>
        <p:txBody>
          <a:bodyPr/>
          <a:lstStyle/>
          <a:p>
            <a:pPr>
              <a:defRPr/>
            </a:pPr>
            <a:fld id="{094C4799-0C67-4612-A8D8-CC8FB300C04F}" type="slidenum">
              <a:rPr lang="en-US" smtClean="0"/>
              <a:pPr>
                <a:defRPr/>
              </a:pPr>
              <a:t>4</a:t>
            </a:fld>
            <a:endParaRPr lang="en-US" dirty="0"/>
          </a:p>
        </p:txBody>
      </p:sp>
    </p:spTree>
    <p:extLst>
      <p:ext uri="{BB962C8B-B14F-4D97-AF65-F5344CB8AC3E}">
        <p14:creationId xmlns:p14="http://schemas.microsoft.com/office/powerpoint/2010/main" val="2887086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Taylor</a:t>
            </a:r>
          </a:p>
          <a:p>
            <a:r>
              <a:rPr lang="en-US" dirty="0">
                <a:cs typeface="Calibri"/>
              </a:rPr>
              <a:t>So, with those important caveats in place and ground setting background, let's dive into the data systems themselves. Today we're discussing how to access and use data from three sources. ORVDRS, ESSENCE, and OAHHS Data sets.</a:t>
            </a:r>
            <a:endParaRPr lang="en-US" dirty="0"/>
          </a:p>
          <a:p>
            <a:endParaRPr lang="en-US" dirty="0"/>
          </a:p>
          <a:p>
            <a:r>
              <a:rPr lang="en-US" dirty="0"/>
              <a:t>ORVDRS is the Oregon Violent Death Reporting System which contains </a:t>
            </a:r>
            <a:r>
              <a:rPr lang="en-US" sz="1800" dirty="0"/>
              <a:t>Violent death data abstracted from medical examiner reports, death certificate and law enforcement data</a:t>
            </a:r>
            <a:endParaRPr lang="en-US" sz="1800" dirty="0">
              <a:cs typeface="Calibri"/>
            </a:endParaRPr>
          </a:p>
          <a:p>
            <a:pPr marL="457200" lvl="1" indent="0">
              <a:buNone/>
            </a:pPr>
            <a:endParaRPr lang="en-US" dirty="0"/>
          </a:p>
          <a:p>
            <a:r>
              <a:rPr lang="en-US" dirty="0"/>
              <a:t>ESSENCE is the Oregon Electronic Surveillance System for the Early Notification of Community Based Epidemics. It </a:t>
            </a:r>
            <a:r>
              <a:rPr lang="en-US" sz="1800" dirty="0"/>
              <a:t>Provides real-time data from all non-federal hospital emergency departments (EDs) and select urgent care centers (UCC) across Oregon. It also includes ED/UCC visits for self-harm, suicide ideation and suicide attempts. </a:t>
            </a:r>
            <a:endParaRPr lang="en-US" sz="1800" dirty="0">
              <a:cs typeface="Calibri"/>
            </a:endParaRPr>
          </a:p>
          <a:p>
            <a:pPr marL="457200" lvl="1" indent="0">
              <a:buNone/>
            </a:pPr>
            <a:endParaRPr lang="en-US" dirty="0"/>
          </a:p>
          <a:p>
            <a:r>
              <a:rPr lang="en-US" dirty="0"/>
              <a:t>OAHHS refers to the Oregon Association of Hospital and Health System Data Set. It looks at Hospital admission and discharge data and has 100% of hospitals in Oregon reporting.</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pPr>
              <a:defRPr/>
            </a:pPr>
            <a:fld id="{094C4799-0C67-4612-A8D8-CC8FB300C04F}" type="slidenum">
              <a:rPr lang="en-US" smtClean="0"/>
              <a:pPr>
                <a:defRPr/>
              </a:pPr>
              <a:t>5</a:t>
            </a:fld>
            <a:endParaRPr lang="en-US" dirty="0"/>
          </a:p>
        </p:txBody>
      </p:sp>
    </p:spTree>
    <p:extLst>
      <p:ext uri="{BB962C8B-B14F-4D97-AF65-F5344CB8AC3E}">
        <p14:creationId xmlns:p14="http://schemas.microsoft.com/office/powerpoint/2010/main" val="1000662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Taylor</a:t>
            </a:r>
          </a:p>
          <a:p>
            <a:endParaRPr lang="en-US" dirty="0"/>
          </a:p>
          <a:p>
            <a:r>
              <a:rPr lang="en-US" dirty="0"/>
              <a:t>ORVDRS is part of the National Violent Death Reporting Systems system funded by CDC that collects data from all states. It was established in Oregon in 2003. It collects information on violent deaths like homicides, suicides, and firearm deaths from Oregon Medical Examiners' reports, Oregon Crime Lab reports, Oregon Law Enforcement Data System Uniform Crime reports, the Homicide Incident Tracking System, local law enforcement reports, Death Certificates, and Child Fatality Review reports. We make this data available to the public through OHA Violent Death Dashboards which can be found on our website.</a:t>
            </a:r>
            <a:endParaRPr lang="en-US" dirty="0">
              <a:cs typeface="Calibri"/>
            </a:endParaRPr>
          </a:p>
          <a:p>
            <a:endParaRPr lang="en-US" dirty="0">
              <a:cs typeface="Calibri"/>
            </a:endParaRPr>
          </a:p>
          <a:p>
            <a:r>
              <a:rPr lang="en-US" dirty="0">
                <a:cs typeface="Calibri"/>
              </a:rPr>
              <a:t>Additionally, entities that meet the OHA public health division data use requirements can request access to county level data. These data use agreements can be requested from either Meghan or myself.</a:t>
            </a:r>
          </a:p>
          <a:p>
            <a:endParaRPr lang="en-US" dirty="0">
              <a:cs typeface="Calibri"/>
            </a:endParaRPr>
          </a:p>
        </p:txBody>
      </p:sp>
      <p:sp>
        <p:nvSpPr>
          <p:cNvPr id="4" name="Slide Number Placeholder 3"/>
          <p:cNvSpPr>
            <a:spLocks noGrp="1"/>
          </p:cNvSpPr>
          <p:nvPr>
            <p:ph type="sldNum" sz="quarter" idx="10"/>
          </p:nvPr>
        </p:nvSpPr>
        <p:spPr/>
        <p:txBody>
          <a:bodyPr/>
          <a:lstStyle/>
          <a:p>
            <a:fld id="{9CD040C0-BF33-D841-BA9B-05199A37AFA7}" type="slidenum">
              <a:rPr lang="en-US" smtClean="0"/>
              <a:pPr/>
              <a:t>6</a:t>
            </a:fld>
            <a:endParaRPr lang="en-US" dirty="0"/>
          </a:p>
        </p:txBody>
      </p:sp>
    </p:spTree>
    <p:extLst>
      <p:ext uri="{BB962C8B-B14F-4D97-AF65-F5344CB8AC3E}">
        <p14:creationId xmlns:p14="http://schemas.microsoft.com/office/powerpoint/2010/main" val="360419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Taylor</a:t>
            </a:r>
          </a:p>
          <a:p>
            <a:r>
              <a:rPr lang="en-US" dirty="0">
                <a:cs typeface="Calibri"/>
              </a:rPr>
              <a:t>Included in the reported data is</a:t>
            </a:r>
          </a:p>
          <a:p>
            <a:pPr marL="628650" lvl="1" indent="-171450">
              <a:spcBef>
                <a:spcPct val="20000"/>
              </a:spcBef>
              <a:buFont typeface="Arial"/>
              <a:buChar char="•"/>
            </a:pPr>
            <a:r>
              <a:rPr lang="en-US" dirty="0"/>
              <a:t>Information on the Decedents’ demographics, like age, sex, race and ethnicity</a:t>
            </a:r>
            <a:endParaRPr lang="en-US" dirty="0">
              <a:cs typeface="Calibri"/>
            </a:endParaRPr>
          </a:p>
          <a:p>
            <a:pPr marL="628650" lvl="1" indent="-171450">
              <a:spcBef>
                <a:spcPct val="20000"/>
              </a:spcBef>
              <a:buFont typeface="Arial"/>
              <a:buChar char="•"/>
            </a:pPr>
            <a:r>
              <a:rPr lang="en-US" dirty="0"/>
              <a:t>Information on the time and location of the Injury and death</a:t>
            </a:r>
            <a:endParaRPr lang="en-US" dirty="0">
              <a:cs typeface="Calibri"/>
            </a:endParaRPr>
          </a:p>
          <a:p>
            <a:pPr marL="628650" lvl="1" indent="-171450">
              <a:spcBef>
                <a:spcPct val="20000"/>
              </a:spcBef>
              <a:buFont typeface="Arial"/>
              <a:buChar char="•"/>
            </a:pPr>
            <a:r>
              <a:rPr lang="en-US" dirty="0"/>
              <a:t>Circumstances surrounding incident like Mental and behavioral health status, financial crisis, etc.</a:t>
            </a:r>
            <a:endParaRPr lang="en-US" dirty="0">
              <a:cs typeface="Calibri"/>
            </a:endParaRPr>
          </a:p>
          <a:p>
            <a:pPr marL="628650" lvl="1" indent="-171450">
              <a:spcBef>
                <a:spcPct val="20000"/>
              </a:spcBef>
              <a:buFont typeface="Arial"/>
              <a:buChar char="•"/>
            </a:pPr>
            <a:r>
              <a:rPr lang="en-US" dirty="0"/>
              <a:t>Toxicology test results </a:t>
            </a:r>
            <a:endParaRPr lang="en-US" dirty="0">
              <a:cs typeface="Calibri"/>
            </a:endParaRPr>
          </a:p>
          <a:p>
            <a:pPr marL="628650" lvl="1" indent="-171450">
              <a:spcBef>
                <a:spcPct val="20000"/>
              </a:spcBef>
              <a:buFont typeface="Arial"/>
              <a:buChar char="•"/>
            </a:pPr>
            <a:r>
              <a:rPr lang="en-US" dirty="0"/>
              <a:t>Substance use history and treatment</a:t>
            </a:r>
            <a:endParaRPr lang="en-US" dirty="0">
              <a:cs typeface="Calibri"/>
            </a:endParaRPr>
          </a:p>
          <a:p>
            <a:pPr marL="628650" lvl="1" indent="-171450">
              <a:spcBef>
                <a:spcPct val="20000"/>
              </a:spcBef>
              <a:buFont typeface="Arial"/>
              <a:buChar char="•"/>
            </a:pPr>
            <a:r>
              <a:rPr lang="en-US" dirty="0"/>
              <a:t>Occupational group data</a:t>
            </a:r>
            <a:endParaRPr lang="en-US" dirty="0">
              <a:cs typeface="Calibri"/>
            </a:endParaRPr>
          </a:p>
          <a:p>
            <a:pPr>
              <a:spcBef>
                <a:spcPct val="20000"/>
              </a:spcBef>
            </a:pPr>
            <a:r>
              <a:rPr lang="en-US" dirty="0">
                <a:cs typeface="Calibri"/>
              </a:rPr>
              <a:t>However, with this data exist limitations. </a:t>
            </a:r>
          </a:p>
          <a:p>
            <a:r>
              <a:rPr lang="en-US" dirty="0"/>
              <a:t>The lack of standard questionnaires and investigations on deaths in Oregon means data collection and reporting is not always consistent. ORVDRS data does not always include certain data elements (for example, LGBTQIA2S+ status among people who died by suicide). The data rely on witnesses and contacts of a person who died by suicide, so the incident information is not always complete. Therefore, ORVDRS data may underestimate some given circumstances or risk factors.</a:t>
            </a:r>
            <a:endParaRPr lang="en-US" dirty="0">
              <a:cs typeface="Calibri"/>
            </a:endParaRPr>
          </a:p>
        </p:txBody>
      </p:sp>
      <p:sp>
        <p:nvSpPr>
          <p:cNvPr id="4" name="Slide Number Placeholder 3"/>
          <p:cNvSpPr>
            <a:spLocks noGrp="1"/>
          </p:cNvSpPr>
          <p:nvPr>
            <p:ph type="sldNum" sz="quarter" idx="10"/>
          </p:nvPr>
        </p:nvSpPr>
        <p:spPr/>
        <p:txBody>
          <a:bodyPr/>
          <a:lstStyle/>
          <a:p>
            <a:fld id="{9CD040C0-BF33-D841-BA9B-05199A37AFA7}" type="slidenum">
              <a:rPr lang="en-US" smtClean="0"/>
              <a:pPr/>
              <a:t>7</a:t>
            </a:fld>
            <a:endParaRPr lang="en-US" dirty="0"/>
          </a:p>
        </p:txBody>
      </p:sp>
    </p:spTree>
    <p:extLst>
      <p:ext uri="{BB962C8B-B14F-4D97-AF65-F5344CB8AC3E}">
        <p14:creationId xmlns:p14="http://schemas.microsoft.com/office/powerpoint/2010/main" val="2752564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Here's a look at what the suicide death data dashboard looks like. There are multiple pages to scroll through – this is a screengrab of page 2. It works best in full screen mode. I do recommend going in and playing around with the data visualizations, because there's a lot of info you can get directly from the dashboards!</a:t>
            </a:r>
          </a:p>
        </p:txBody>
      </p:sp>
      <p:sp>
        <p:nvSpPr>
          <p:cNvPr id="4" name="Slide Number Placeholder 3"/>
          <p:cNvSpPr>
            <a:spLocks noGrp="1"/>
          </p:cNvSpPr>
          <p:nvPr>
            <p:ph type="sldNum" sz="quarter" idx="5"/>
          </p:nvPr>
        </p:nvSpPr>
        <p:spPr/>
        <p:txBody>
          <a:bodyPr/>
          <a:lstStyle/>
          <a:p>
            <a:pPr>
              <a:defRPr/>
            </a:pPr>
            <a:fld id="{094C4799-0C67-4612-A8D8-CC8FB300C04F}" type="slidenum">
              <a:rPr lang="en-US"/>
              <a:pPr>
                <a:defRPr/>
              </a:pPr>
              <a:t>8</a:t>
            </a:fld>
            <a:endParaRPr lang="en-US" dirty="0"/>
          </a:p>
        </p:txBody>
      </p:sp>
    </p:spTree>
    <p:extLst>
      <p:ext uri="{BB962C8B-B14F-4D97-AF65-F5344CB8AC3E}">
        <p14:creationId xmlns:p14="http://schemas.microsoft.com/office/powerpoint/2010/main" val="1943680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Taylor</a:t>
            </a:r>
          </a:p>
          <a:p>
            <a:endParaRPr lang="en-US" dirty="0"/>
          </a:p>
          <a:p>
            <a:r>
              <a:rPr lang="en-US" dirty="0"/>
              <a:t>Another data source you may have heard of is the Center for Health Statistics or CHS Data. CHS provides death data through review of death certificates. Because it just looks at death certificate data, CHS data is faster than ORVDRS. </a:t>
            </a:r>
            <a:endParaRPr lang="en-US" dirty="0">
              <a:cs typeface="Calibri"/>
            </a:endParaRPr>
          </a:p>
          <a:p>
            <a:pPr marL="171450" indent="-171450">
              <a:spcBef>
                <a:spcPct val="20000"/>
              </a:spcBef>
              <a:buFont typeface="Arial"/>
              <a:buChar char="•"/>
            </a:pPr>
            <a:r>
              <a:rPr lang="en-US" dirty="0">
                <a:cs typeface="Calibri"/>
              </a:rPr>
              <a:t>Data is available by state, county, age, race, ethnicity, and sex.</a:t>
            </a:r>
            <a:endParaRPr lang="en-US" dirty="0"/>
          </a:p>
          <a:p>
            <a:pPr marL="171450" indent="-171450">
              <a:spcBef>
                <a:spcPct val="20000"/>
              </a:spcBef>
              <a:buFont typeface="Arial"/>
              <a:buChar char="•"/>
            </a:pPr>
            <a:r>
              <a:rPr lang="en-US" dirty="0"/>
              <a:t>Preliminary death data, including suicide deaths, are updated monthly through the </a:t>
            </a:r>
            <a:r>
              <a:rPr lang="en-US" dirty="0">
                <a:hlinkClick r:id="rId3"/>
              </a:rPr>
              <a:t>OHA Vital Statistics Death Data Dashboards</a:t>
            </a:r>
            <a:r>
              <a:rPr lang="en-US" dirty="0"/>
              <a:t>. Data is finalized 10 to 11 months after the calendar year. For example, data from 2021 will be finalized by November 2022. There is also an </a:t>
            </a:r>
            <a:r>
              <a:rPr lang="en-US" dirty="0">
                <a:hlinkClick r:id="rId3"/>
              </a:rPr>
              <a:t>Injury Death Dashboard </a:t>
            </a:r>
            <a:r>
              <a:rPr lang="en-US" dirty="0"/>
              <a:t>with state and county level data available using finalized data.</a:t>
            </a:r>
            <a:endParaRPr lang="en-US" dirty="0">
              <a:cs typeface="Calibri"/>
            </a:endParaRPr>
          </a:p>
          <a:p>
            <a:pPr marL="171450" indent="-171450">
              <a:spcBef>
                <a:spcPct val="20000"/>
              </a:spcBef>
              <a:buFont typeface="Arial"/>
              <a:buChar char="•"/>
            </a:pPr>
            <a:r>
              <a:rPr lang="en-US" dirty="0">
                <a:cs typeface="Calibri"/>
              </a:rPr>
              <a:t>If you have a valid need for this data, you can request it through the OHA Vital stats data use request webpage.</a:t>
            </a:r>
          </a:p>
        </p:txBody>
      </p:sp>
      <p:sp>
        <p:nvSpPr>
          <p:cNvPr id="4" name="Slide Number Placeholder 3"/>
          <p:cNvSpPr>
            <a:spLocks noGrp="1"/>
          </p:cNvSpPr>
          <p:nvPr>
            <p:ph type="sldNum" sz="quarter" idx="10"/>
          </p:nvPr>
        </p:nvSpPr>
        <p:spPr/>
        <p:txBody>
          <a:bodyPr/>
          <a:lstStyle/>
          <a:p>
            <a:fld id="{9CD040C0-BF33-D841-BA9B-05199A37AFA7}" type="slidenum">
              <a:rPr lang="en-US" smtClean="0"/>
              <a:pPr/>
              <a:t>9</a:t>
            </a:fld>
            <a:endParaRPr lang="en-US" dirty="0"/>
          </a:p>
        </p:txBody>
      </p:sp>
    </p:spTree>
    <p:extLst>
      <p:ext uri="{BB962C8B-B14F-4D97-AF65-F5344CB8AC3E}">
        <p14:creationId xmlns:p14="http://schemas.microsoft.com/office/powerpoint/2010/main" val="9328986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928AA280-D23E-4098-AEDD-441BE4CD55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ctrTitle"/>
          </p:nvPr>
        </p:nvSpPr>
        <p:spPr>
          <a:xfrm>
            <a:off x="685800" y="682627"/>
            <a:ext cx="7772400" cy="1470025"/>
          </a:xfrm>
        </p:spPr>
        <p:txBody>
          <a:bodyPr/>
          <a:lstStyle>
            <a:lvl1pPr algn="ctr">
              <a:defRPr/>
            </a:lvl1pPr>
          </a:lstStyle>
          <a:p>
            <a:r>
              <a:rPr lang="en-US"/>
              <a:t>Title</a:t>
            </a:r>
          </a:p>
        </p:txBody>
      </p:sp>
      <p:sp>
        <p:nvSpPr>
          <p:cNvPr id="6147" name="Rectangle 3"/>
          <p:cNvSpPr>
            <a:spLocks noGrp="1" noChangeArrowheads="1"/>
          </p:cNvSpPr>
          <p:nvPr>
            <p:ph type="subTitle" idx="1"/>
          </p:nvPr>
        </p:nvSpPr>
        <p:spPr>
          <a:xfrm>
            <a:off x="1371600" y="2438400"/>
            <a:ext cx="6400800" cy="1752600"/>
          </a:xfrm>
        </p:spPr>
        <p:txBody>
          <a:bodyPr/>
          <a:lstStyle>
            <a:lvl1pPr marL="0" indent="0" algn="ctr">
              <a:buFontTx/>
              <a:buNone/>
              <a:defRPr sz="1400"/>
            </a:lvl1pPr>
          </a:lstStyle>
          <a:p>
            <a:r>
              <a:rPr lang="en-US"/>
              <a:t>Click to edit Master subtitle style</a:t>
            </a:r>
          </a:p>
        </p:txBody>
      </p:sp>
      <p:sp>
        <p:nvSpPr>
          <p:cNvPr id="5" name="Rectangle 5">
            <a:extLst>
              <a:ext uri="{FF2B5EF4-FFF2-40B4-BE49-F238E27FC236}">
                <a16:creationId xmlns:a16="http://schemas.microsoft.com/office/drawing/2014/main" id="{C2CB8D6C-1610-44B9-A73F-92CFC3937091}"/>
              </a:ext>
            </a:extLst>
          </p:cNvPr>
          <p:cNvSpPr>
            <a:spLocks noGrp="1" noChangeArrowheads="1"/>
          </p:cNvSpPr>
          <p:nvPr>
            <p:ph type="ftr" sz="quarter" idx="10"/>
          </p:nvPr>
        </p:nvSpPr>
        <p:spPr bwMode="auto">
          <a:xfrm>
            <a:off x="2895600" y="6096000"/>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200">
                <a:solidFill>
                  <a:srgbClr val="005595"/>
                </a:solidFill>
                <a:latin typeface="+mn-lt"/>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3344331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2A8487-DB36-40A7-8EC5-0DE8D539390B}"/>
              </a:ext>
            </a:extLst>
          </p:cNvPr>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2955840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440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E2046E9-2555-4998-B51C-8AA15EA78B13}"/>
              </a:ext>
            </a:extLst>
          </p:cNvPr>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1853468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8E771-32D8-4079-9746-1B6A46F2BA2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63EDE09-477C-493F-AA59-2898784A7BB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739656F-7FC5-41E8-AF27-22292BF4DA77}"/>
              </a:ext>
            </a:extLst>
          </p:cNvPr>
          <p:cNvSpPr>
            <a:spLocks noGrp="1"/>
          </p:cNvSpPr>
          <p:nvPr>
            <p:ph type="dt" sz="half" idx="10"/>
          </p:nvPr>
        </p:nvSpPr>
        <p:spPr/>
        <p:txBody>
          <a:bodyPr/>
          <a:lstStyle/>
          <a:p>
            <a:fld id="{1FA4E649-B85A-4C3B-82C8-BAE479DF281F}" type="datetimeFigureOut">
              <a:rPr lang="en-US" smtClean="0"/>
              <a:t>10/7/2022</a:t>
            </a:fld>
            <a:endParaRPr lang="en-US" dirty="0"/>
          </a:p>
        </p:txBody>
      </p:sp>
      <p:sp>
        <p:nvSpPr>
          <p:cNvPr id="5" name="Footer Placeholder 4">
            <a:extLst>
              <a:ext uri="{FF2B5EF4-FFF2-40B4-BE49-F238E27FC236}">
                <a16:creationId xmlns:a16="http://schemas.microsoft.com/office/drawing/2014/main" id="{B5D8739E-0376-411C-A285-5964C27E18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4F56AB-413F-41C9-AB9F-645AF3AB403E}"/>
              </a:ext>
            </a:extLst>
          </p:cNvPr>
          <p:cNvSpPr>
            <a:spLocks noGrp="1"/>
          </p:cNvSpPr>
          <p:nvPr>
            <p:ph type="sldNum" sz="quarter" idx="12"/>
          </p:nvPr>
        </p:nvSpPr>
        <p:spPr/>
        <p:txBody>
          <a:bodyPr/>
          <a:lstStyle/>
          <a:p>
            <a:fld id="{1056B10C-EA59-4A33-9F8D-707CBBC833EE}" type="slidenum">
              <a:rPr lang="en-US" smtClean="0"/>
              <a:t>‹#›</a:t>
            </a:fld>
            <a:endParaRPr lang="en-US" dirty="0"/>
          </a:p>
        </p:txBody>
      </p:sp>
    </p:spTree>
    <p:extLst>
      <p:ext uri="{BB962C8B-B14F-4D97-AF65-F5344CB8AC3E}">
        <p14:creationId xmlns:p14="http://schemas.microsoft.com/office/powerpoint/2010/main" val="1047095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BD35F-C983-4C07-B9B5-800C817F5B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4E5F1C-9133-4182-BDE9-9F0151DF3B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CC514-7EFD-4B2F-B413-9951AA1EB78A}"/>
              </a:ext>
            </a:extLst>
          </p:cNvPr>
          <p:cNvSpPr>
            <a:spLocks noGrp="1"/>
          </p:cNvSpPr>
          <p:nvPr>
            <p:ph type="dt" sz="half" idx="10"/>
          </p:nvPr>
        </p:nvSpPr>
        <p:spPr/>
        <p:txBody>
          <a:bodyPr/>
          <a:lstStyle/>
          <a:p>
            <a:fld id="{1FA4E649-B85A-4C3B-82C8-BAE479DF281F}" type="datetimeFigureOut">
              <a:rPr lang="en-US" smtClean="0"/>
              <a:t>10/7/2022</a:t>
            </a:fld>
            <a:endParaRPr lang="en-US" dirty="0"/>
          </a:p>
        </p:txBody>
      </p:sp>
      <p:sp>
        <p:nvSpPr>
          <p:cNvPr id="5" name="Footer Placeholder 4">
            <a:extLst>
              <a:ext uri="{FF2B5EF4-FFF2-40B4-BE49-F238E27FC236}">
                <a16:creationId xmlns:a16="http://schemas.microsoft.com/office/drawing/2014/main" id="{1ACDAFE9-5532-4411-BA1B-D3345C0D79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F543EE-A2D7-44FF-B16D-2B0E5A5CFD14}"/>
              </a:ext>
            </a:extLst>
          </p:cNvPr>
          <p:cNvSpPr>
            <a:spLocks noGrp="1"/>
          </p:cNvSpPr>
          <p:nvPr>
            <p:ph type="sldNum" sz="quarter" idx="12"/>
          </p:nvPr>
        </p:nvSpPr>
        <p:spPr/>
        <p:txBody>
          <a:bodyPr/>
          <a:lstStyle/>
          <a:p>
            <a:fld id="{1056B10C-EA59-4A33-9F8D-707CBBC833EE}" type="slidenum">
              <a:rPr lang="en-US" smtClean="0"/>
              <a:t>‹#›</a:t>
            </a:fld>
            <a:endParaRPr lang="en-US" dirty="0"/>
          </a:p>
        </p:txBody>
      </p:sp>
    </p:spTree>
    <p:extLst>
      <p:ext uri="{BB962C8B-B14F-4D97-AF65-F5344CB8AC3E}">
        <p14:creationId xmlns:p14="http://schemas.microsoft.com/office/powerpoint/2010/main" val="310070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4D20D-6F26-4951-8349-2A2AE54D2F1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A06D324-C529-4286-87A4-FB15E584094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F0A39A-8FC6-4954-96BB-11502282917E}"/>
              </a:ext>
            </a:extLst>
          </p:cNvPr>
          <p:cNvSpPr>
            <a:spLocks noGrp="1"/>
          </p:cNvSpPr>
          <p:nvPr>
            <p:ph type="dt" sz="half" idx="10"/>
          </p:nvPr>
        </p:nvSpPr>
        <p:spPr/>
        <p:txBody>
          <a:bodyPr/>
          <a:lstStyle/>
          <a:p>
            <a:fld id="{1FA4E649-B85A-4C3B-82C8-BAE479DF281F}" type="datetimeFigureOut">
              <a:rPr lang="en-US" smtClean="0"/>
              <a:t>10/7/2022</a:t>
            </a:fld>
            <a:endParaRPr lang="en-US" dirty="0"/>
          </a:p>
        </p:txBody>
      </p:sp>
      <p:sp>
        <p:nvSpPr>
          <p:cNvPr id="5" name="Footer Placeholder 4">
            <a:extLst>
              <a:ext uri="{FF2B5EF4-FFF2-40B4-BE49-F238E27FC236}">
                <a16:creationId xmlns:a16="http://schemas.microsoft.com/office/drawing/2014/main" id="{582C6E45-A85D-4692-B0D9-24E2B63838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C97FA1B-540F-4A93-8DD4-85D20CC3D3AA}"/>
              </a:ext>
            </a:extLst>
          </p:cNvPr>
          <p:cNvSpPr>
            <a:spLocks noGrp="1"/>
          </p:cNvSpPr>
          <p:nvPr>
            <p:ph type="sldNum" sz="quarter" idx="12"/>
          </p:nvPr>
        </p:nvSpPr>
        <p:spPr/>
        <p:txBody>
          <a:bodyPr/>
          <a:lstStyle/>
          <a:p>
            <a:fld id="{1056B10C-EA59-4A33-9F8D-707CBBC833EE}" type="slidenum">
              <a:rPr lang="en-US" smtClean="0"/>
              <a:t>‹#›</a:t>
            </a:fld>
            <a:endParaRPr lang="en-US" dirty="0"/>
          </a:p>
        </p:txBody>
      </p:sp>
    </p:spTree>
    <p:extLst>
      <p:ext uri="{BB962C8B-B14F-4D97-AF65-F5344CB8AC3E}">
        <p14:creationId xmlns:p14="http://schemas.microsoft.com/office/powerpoint/2010/main" val="2767086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BCF4D-4AE4-4D29-980B-95821CA12A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6ECA42-6BF6-46A5-8BCA-602D4ED0500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55716E-4B82-4834-B9B8-D5C482AB4C2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3B86C3-7AD3-4F94-8EAC-BC74839C6B18}"/>
              </a:ext>
            </a:extLst>
          </p:cNvPr>
          <p:cNvSpPr>
            <a:spLocks noGrp="1"/>
          </p:cNvSpPr>
          <p:nvPr>
            <p:ph type="dt" sz="half" idx="10"/>
          </p:nvPr>
        </p:nvSpPr>
        <p:spPr/>
        <p:txBody>
          <a:bodyPr/>
          <a:lstStyle/>
          <a:p>
            <a:fld id="{1FA4E649-B85A-4C3B-82C8-BAE479DF281F}" type="datetimeFigureOut">
              <a:rPr lang="en-US" smtClean="0"/>
              <a:t>10/7/2022</a:t>
            </a:fld>
            <a:endParaRPr lang="en-US" dirty="0"/>
          </a:p>
        </p:txBody>
      </p:sp>
      <p:sp>
        <p:nvSpPr>
          <p:cNvPr id="6" name="Footer Placeholder 5">
            <a:extLst>
              <a:ext uri="{FF2B5EF4-FFF2-40B4-BE49-F238E27FC236}">
                <a16:creationId xmlns:a16="http://schemas.microsoft.com/office/drawing/2014/main" id="{F90A0B08-99FD-42F7-8200-1BBE76B6361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FB2336-A317-4400-80EC-437AE9BC0FCD}"/>
              </a:ext>
            </a:extLst>
          </p:cNvPr>
          <p:cNvSpPr>
            <a:spLocks noGrp="1"/>
          </p:cNvSpPr>
          <p:nvPr>
            <p:ph type="sldNum" sz="quarter" idx="12"/>
          </p:nvPr>
        </p:nvSpPr>
        <p:spPr/>
        <p:txBody>
          <a:bodyPr/>
          <a:lstStyle/>
          <a:p>
            <a:fld id="{1056B10C-EA59-4A33-9F8D-707CBBC833EE}" type="slidenum">
              <a:rPr lang="en-US" smtClean="0"/>
              <a:t>‹#›</a:t>
            </a:fld>
            <a:endParaRPr lang="en-US" dirty="0"/>
          </a:p>
        </p:txBody>
      </p:sp>
    </p:spTree>
    <p:extLst>
      <p:ext uri="{BB962C8B-B14F-4D97-AF65-F5344CB8AC3E}">
        <p14:creationId xmlns:p14="http://schemas.microsoft.com/office/powerpoint/2010/main" val="1916320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AD7BE-0578-4403-AA3E-0D027042335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AC7C0B-EA8B-4B2F-862F-A0221E0A60C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72F6520-AED9-4802-808A-C2A89E6660A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1BD40E-99E9-452C-B5A7-47C228DEAFF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5AB9D00-E124-433E-BD68-3598E475BCA2}"/>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E5154B-A87F-4F6A-AEC7-22B0C1B6E1F9}"/>
              </a:ext>
            </a:extLst>
          </p:cNvPr>
          <p:cNvSpPr>
            <a:spLocks noGrp="1"/>
          </p:cNvSpPr>
          <p:nvPr>
            <p:ph type="dt" sz="half" idx="10"/>
          </p:nvPr>
        </p:nvSpPr>
        <p:spPr/>
        <p:txBody>
          <a:bodyPr/>
          <a:lstStyle/>
          <a:p>
            <a:fld id="{1FA4E649-B85A-4C3B-82C8-BAE479DF281F}" type="datetimeFigureOut">
              <a:rPr lang="en-US" smtClean="0"/>
              <a:t>10/7/2022</a:t>
            </a:fld>
            <a:endParaRPr lang="en-US" dirty="0"/>
          </a:p>
        </p:txBody>
      </p:sp>
      <p:sp>
        <p:nvSpPr>
          <p:cNvPr id="8" name="Footer Placeholder 7">
            <a:extLst>
              <a:ext uri="{FF2B5EF4-FFF2-40B4-BE49-F238E27FC236}">
                <a16:creationId xmlns:a16="http://schemas.microsoft.com/office/drawing/2014/main" id="{C07E4836-126C-434E-AEE5-212B8F8E04B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14D457A-FD24-4A8A-92B4-ED395E374275}"/>
              </a:ext>
            </a:extLst>
          </p:cNvPr>
          <p:cNvSpPr>
            <a:spLocks noGrp="1"/>
          </p:cNvSpPr>
          <p:nvPr>
            <p:ph type="sldNum" sz="quarter" idx="12"/>
          </p:nvPr>
        </p:nvSpPr>
        <p:spPr/>
        <p:txBody>
          <a:bodyPr/>
          <a:lstStyle/>
          <a:p>
            <a:fld id="{1056B10C-EA59-4A33-9F8D-707CBBC833EE}" type="slidenum">
              <a:rPr lang="en-US" smtClean="0"/>
              <a:t>‹#›</a:t>
            </a:fld>
            <a:endParaRPr lang="en-US" dirty="0"/>
          </a:p>
        </p:txBody>
      </p:sp>
    </p:spTree>
    <p:extLst>
      <p:ext uri="{BB962C8B-B14F-4D97-AF65-F5344CB8AC3E}">
        <p14:creationId xmlns:p14="http://schemas.microsoft.com/office/powerpoint/2010/main" val="2601648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88A4E-4AF1-4D0C-ACDA-68A50A3C77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C427DF-D6BD-431F-8744-19AAD8A30460}"/>
              </a:ext>
            </a:extLst>
          </p:cNvPr>
          <p:cNvSpPr>
            <a:spLocks noGrp="1"/>
          </p:cNvSpPr>
          <p:nvPr>
            <p:ph type="dt" sz="half" idx="10"/>
          </p:nvPr>
        </p:nvSpPr>
        <p:spPr/>
        <p:txBody>
          <a:bodyPr/>
          <a:lstStyle/>
          <a:p>
            <a:fld id="{1FA4E649-B85A-4C3B-82C8-BAE479DF281F}" type="datetimeFigureOut">
              <a:rPr lang="en-US" smtClean="0"/>
              <a:t>10/7/2022</a:t>
            </a:fld>
            <a:endParaRPr lang="en-US" dirty="0"/>
          </a:p>
        </p:txBody>
      </p:sp>
      <p:sp>
        <p:nvSpPr>
          <p:cNvPr id="4" name="Footer Placeholder 3">
            <a:extLst>
              <a:ext uri="{FF2B5EF4-FFF2-40B4-BE49-F238E27FC236}">
                <a16:creationId xmlns:a16="http://schemas.microsoft.com/office/drawing/2014/main" id="{3E1D7A65-529F-43F1-AD2B-4652FAAC3C9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C78F731-B951-4C6F-9B9E-F42D80479A8F}"/>
              </a:ext>
            </a:extLst>
          </p:cNvPr>
          <p:cNvSpPr>
            <a:spLocks noGrp="1"/>
          </p:cNvSpPr>
          <p:nvPr>
            <p:ph type="sldNum" sz="quarter" idx="12"/>
          </p:nvPr>
        </p:nvSpPr>
        <p:spPr/>
        <p:txBody>
          <a:bodyPr/>
          <a:lstStyle/>
          <a:p>
            <a:fld id="{1056B10C-EA59-4A33-9F8D-707CBBC833EE}" type="slidenum">
              <a:rPr lang="en-US" smtClean="0"/>
              <a:t>‹#›</a:t>
            </a:fld>
            <a:endParaRPr lang="en-US" dirty="0"/>
          </a:p>
        </p:txBody>
      </p:sp>
    </p:spTree>
    <p:extLst>
      <p:ext uri="{BB962C8B-B14F-4D97-AF65-F5344CB8AC3E}">
        <p14:creationId xmlns:p14="http://schemas.microsoft.com/office/powerpoint/2010/main" val="620974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CBE78A-CBA6-443E-913A-26C4902C4C2B}"/>
              </a:ext>
            </a:extLst>
          </p:cNvPr>
          <p:cNvSpPr>
            <a:spLocks noGrp="1"/>
          </p:cNvSpPr>
          <p:nvPr>
            <p:ph type="dt" sz="half" idx="10"/>
          </p:nvPr>
        </p:nvSpPr>
        <p:spPr/>
        <p:txBody>
          <a:bodyPr/>
          <a:lstStyle/>
          <a:p>
            <a:fld id="{1FA4E649-B85A-4C3B-82C8-BAE479DF281F}" type="datetimeFigureOut">
              <a:rPr lang="en-US" smtClean="0"/>
              <a:t>10/7/2022</a:t>
            </a:fld>
            <a:endParaRPr lang="en-US" dirty="0"/>
          </a:p>
        </p:txBody>
      </p:sp>
      <p:sp>
        <p:nvSpPr>
          <p:cNvPr id="3" name="Footer Placeholder 2">
            <a:extLst>
              <a:ext uri="{FF2B5EF4-FFF2-40B4-BE49-F238E27FC236}">
                <a16:creationId xmlns:a16="http://schemas.microsoft.com/office/drawing/2014/main" id="{FED0B888-E656-4038-89E7-E61E6BB673D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4931881-78C7-45B3-8F25-AEB13CE1DAD4}"/>
              </a:ext>
            </a:extLst>
          </p:cNvPr>
          <p:cNvSpPr>
            <a:spLocks noGrp="1"/>
          </p:cNvSpPr>
          <p:nvPr>
            <p:ph type="sldNum" sz="quarter" idx="12"/>
          </p:nvPr>
        </p:nvSpPr>
        <p:spPr/>
        <p:txBody>
          <a:bodyPr/>
          <a:lstStyle/>
          <a:p>
            <a:fld id="{1056B10C-EA59-4A33-9F8D-707CBBC833EE}" type="slidenum">
              <a:rPr lang="en-US" smtClean="0"/>
              <a:t>‹#›</a:t>
            </a:fld>
            <a:endParaRPr lang="en-US" dirty="0"/>
          </a:p>
        </p:txBody>
      </p:sp>
    </p:spTree>
    <p:extLst>
      <p:ext uri="{BB962C8B-B14F-4D97-AF65-F5344CB8AC3E}">
        <p14:creationId xmlns:p14="http://schemas.microsoft.com/office/powerpoint/2010/main" val="3803102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001BE-7877-4C96-8416-7B37DF16AF4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74F884B-9BBF-4535-94FC-A11E369136F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9C10B3-65CC-4A7C-B019-0C9601BCBCE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32E83D8-F863-430F-8F60-EE4B9A890937}"/>
              </a:ext>
            </a:extLst>
          </p:cNvPr>
          <p:cNvSpPr>
            <a:spLocks noGrp="1"/>
          </p:cNvSpPr>
          <p:nvPr>
            <p:ph type="dt" sz="half" idx="10"/>
          </p:nvPr>
        </p:nvSpPr>
        <p:spPr/>
        <p:txBody>
          <a:bodyPr/>
          <a:lstStyle/>
          <a:p>
            <a:fld id="{1FA4E649-B85A-4C3B-82C8-BAE479DF281F}" type="datetimeFigureOut">
              <a:rPr lang="en-US" smtClean="0"/>
              <a:t>10/7/2022</a:t>
            </a:fld>
            <a:endParaRPr lang="en-US" dirty="0"/>
          </a:p>
        </p:txBody>
      </p:sp>
      <p:sp>
        <p:nvSpPr>
          <p:cNvPr id="6" name="Footer Placeholder 5">
            <a:extLst>
              <a:ext uri="{FF2B5EF4-FFF2-40B4-BE49-F238E27FC236}">
                <a16:creationId xmlns:a16="http://schemas.microsoft.com/office/drawing/2014/main" id="{CDACDB96-FF97-4D9A-974C-2BDAEF4200E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E62AA44-10C7-41E2-8C46-C22B52AFB88E}"/>
              </a:ext>
            </a:extLst>
          </p:cNvPr>
          <p:cNvSpPr>
            <a:spLocks noGrp="1"/>
          </p:cNvSpPr>
          <p:nvPr>
            <p:ph type="sldNum" sz="quarter" idx="12"/>
          </p:nvPr>
        </p:nvSpPr>
        <p:spPr/>
        <p:txBody>
          <a:bodyPr/>
          <a:lstStyle/>
          <a:p>
            <a:fld id="{1056B10C-EA59-4A33-9F8D-707CBBC833EE}" type="slidenum">
              <a:rPr lang="en-US" smtClean="0"/>
              <a:t>‹#›</a:t>
            </a:fld>
            <a:endParaRPr lang="en-US" dirty="0"/>
          </a:p>
        </p:txBody>
      </p:sp>
    </p:spTree>
    <p:extLst>
      <p:ext uri="{BB962C8B-B14F-4D97-AF65-F5344CB8AC3E}">
        <p14:creationId xmlns:p14="http://schemas.microsoft.com/office/powerpoint/2010/main" val="669240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976390-F3CF-4055-8B1A-8E96ADDB58C0}"/>
              </a:ext>
            </a:extLst>
          </p:cNvPr>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2104123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F9A3B-B025-496D-90A2-E3C6B0F4405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FCF5CD0-B0C7-4C6A-868A-E0554F94437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93C847C8-A275-46EF-829C-2372738EB66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9ED4BC2-DFBA-40CF-81DC-F9A0AB5F44F9}"/>
              </a:ext>
            </a:extLst>
          </p:cNvPr>
          <p:cNvSpPr>
            <a:spLocks noGrp="1"/>
          </p:cNvSpPr>
          <p:nvPr>
            <p:ph type="dt" sz="half" idx="10"/>
          </p:nvPr>
        </p:nvSpPr>
        <p:spPr/>
        <p:txBody>
          <a:bodyPr/>
          <a:lstStyle/>
          <a:p>
            <a:fld id="{1FA4E649-B85A-4C3B-82C8-BAE479DF281F}" type="datetimeFigureOut">
              <a:rPr lang="en-US" smtClean="0"/>
              <a:t>10/7/2022</a:t>
            </a:fld>
            <a:endParaRPr lang="en-US" dirty="0"/>
          </a:p>
        </p:txBody>
      </p:sp>
      <p:sp>
        <p:nvSpPr>
          <p:cNvPr id="6" name="Footer Placeholder 5">
            <a:extLst>
              <a:ext uri="{FF2B5EF4-FFF2-40B4-BE49-F238E27FC236}">
                <a16:creationId xmlns:a16="http://schemas.microsoft.com/office/drawing/2014/main" id="{015E297F-FD36-4DEB-A23D-C20187A0AD7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2E01B29-A8F3-49F5-8193-1DC7AF1BA7DA}"/>
              </a:ext>
            </a:extLst>
          </p:cNvPr>
          <p:cNvSpPr>
            <a:spLocks noGrp="1"/>
          </p:cNvSpPr>
          <p:nvPr>
            <p:ph type="sldNum" sz="quarter" idx="12"/>
          </p:nvPr>
        </p:nvSpPr>
        <p:spPr/>
        <p:txBody>
          <a:bodyPr/>
          <a:lstStyle/>
          <a:p>
            <a:fld id="{1056B10C-EA59-4A33-9F8D-707CBBC833EE}" type="slidenum">
              <a:rPr lang="en-US" smtClean="0"/>
              <a:t>‹#›</a:t>
            </a:fld>
            <a:endParaRPr lang="en-US" dirty="0"/>
          </a:p>
        </p:txBody>
      </p:sp>
    </p:spTree>
    <p:extLst>
      <p:ext uri="{BB962C8B-B14F-4D97-AF65-F5344CB8AC3E}">
        <p14:creationId xmlns:p14="http://schemas.microsoft.com/office/powerpoint/2010/main" val="2834302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04D3-0209-49F7-A20B-1C73BCADBF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946D35-38A1-41B7-9ADB-4641A4A5DE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4368B1-331D-481D-B315-48090AF24CCE}"/>
              </a:ext>
            </a:extLst>
          </p:cNvPr>
          <p:cNvSpPr>
            <a:spLocks noGrp="1"/>
          </p:cNvSpPr>
          <p:nvPr>
            <p:ph type="dt" sz="half" idx="10"/>
          </p:nvPr>
        </p:nvSpPr>
        <p:spPr/>
        <p:txBody>
          <a:bodyPr/>
          <a:lstStyle/>
          <a:p>
            <a:fld id="{1FA4E649-B85A-4C3B-82C8-BAE479DF281F}" type="datetimeFigureOut">
              <a:rPr lang="en-US" smtClean="0"/>
              <a:t>10/7/2022</a:t>
            </a:fld>
            <a:endParaRPr lang="en-US" dirty="0"/>
          </a:p>
        </p:txBody>
      </p:sp>
      <p:sp>
        <p:nvSpPr>
          <p:cNvPr id="5" name="Footer Placeholder 4">
            <a:extLst>
              <a:ext uri="{FF2B5EF4-FFF2-40B4-BE49-F238E27FC236}">
                <a16:creationId xmlns:a16="http://schemas.microsoft.com/office/drawing/2014/main" id="{62382236-4222-4606-827E-C27826D31C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15A12D-13BD-40E2-BCB0-97207256779A}"/>
              </a:ext>
            </a:extLst>
          </p:cNvPr>
          <p:cNvSpPr>
            <a:spLocks noGrp="1"/>
          </p:cNvSpPr>
          <p:nvPr>
            <p:ph type="sldNum" sz="quarter" idx="12"/>
          </p:nvPr>
        </p:nvSpPr>
        <p:spPr/>
        <p:txBody>
          <a:bodyPr/>
          <a:lstStyle/>
          <a:p>
            <a:fld id="{1056B10C-EA59-4A33-9F8D-707CBBC833EE}" type="slidenum">
              <a:rPr lang="en-US" smtClean="0"/>
              <a:t>‹#›</a:t>
            </a:fld>
            <a:endParaRPr lang="en-US" dirty="0"/>
          </a:p>
        </p:txBody>
      </p:sp>
    </p:spTree>
    <p:extLst>
      <p:ext uri="{BB962C8B-B14F-4D97-AF65-F5344CB8AC3E}">
        <p14:creationId xmlns:p14="http://schemas.microsoft.com/office/powerpoint/2010/main" val="2423605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FED9D4-2C65-4BB5-A5E5-79B7081B210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923BF4-D863-4FB0-955E-B82FAD33FBF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522353-F61D-4315-82EB-B1B68DE13ED7}"/>
              </a:ext>
            </a:extLst>
          </p:cNvPr>
          <p:cNvSpPr>
            <a:spLocks noGrp="1"/>
          </p:cNvSpPr>
          <p:nvPr>
            <p:ph type="dt" sz="half" idx="10"/>
          </p:nvPr>
        </p:nvSpPr>
        <p:spPr/>
        <p:txBody>
          <a:bodyPr/>
          <a:lstStyle/>
          <a:p>
            <a:fld id="{1FA4E649-B85A-4C3B-82C8-BAE479DF281F}" type="datetimeFigureOut">
              <a:rPr lang="en-US" smtClean="0"/>
              <a:t>10/7/2022</a:t>
            </a:fld>
            <a:endParaRPr lang="en-US" dirty="0"/>
          </a:p>
        </p:txBody>
      </p:sp>
      <p:sp>
        <p:nvSpPr>
          <p:cNvPr id="5" name="Footer Placeholder 4">
            <a:extLst>
              <a:ext uri="{FF2B5EF4-FFF2-40B4-BE49-F238E27FC236}">
                <a16:creationId xmlns:a16="http://schemas.microsoft.com/office/drawing/2014/main" id="{BEF341CA-92CE-4E09-8B94-00E2DB073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853490-1069-4BD9-8215-73B696BBBFB8}"/>
              </a:ext>
            </a:extLst>
          </p:cNvPr>
          <p:cNvSpPr>
            <a:spLocks noGrp="1"/>
          </p:cNvSpPr>
          <p:nvPr>
            <p:ph type="sldNum" sz="quarter" idx="12"/>
          </p:nvPr>
        </p:nvSpPr>
        <p:spPr/>
        <p:txBody>
          <a:bodyPr/>
          <a:lstStyle/>
          <a:p>
            <a:fld id="{1056B10C-EA59-4A33-9F8D-707CBBC833EE}" type="slidenum">
              <a:rPr lang="en-US" smtClean="0"/>
              <a:t>‹#›</a:t>
            </a:fld>
            <a:endParaRPr lang="en-US" dirty="0"/>
          </a:p>
        </p:txBody>
      </p:sp>
    </p:spTree>
    <p:extLst>
      <p:ext uri="{BB962C8B-B14F-4D97-AF65-F5344CB8AC3E}">
        <p14:creationId xmlns:p14="http://schemas.microsoft.com/office/powerpoint/2010/main" val="2569298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B43C8D4-261D-4D5F-A3A8-8C0E6DD25A10}"/>
              </a:ext>
            </a:extLst>
          </p:cNvPr>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2515853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E43C780-882C-48A3-8F78-75FBA0946219}"/>
              </a:ext>
            </a:extLst>
          </p:cNvPr>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2823199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D2F5F92-F30D-40C7-8473-B61F68BD9B23}"/>
              </a:ext>
            </a:extLst>
          </p:cNvPr>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247168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11D245A-DAF6-4752-A188-A786B0A6219F}"/>
              </a:ext>
            </a:extLst>
          </p:cNvPr>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3458067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FE54F3C-7B85-431A-B61F-61CD80E46FE6}"/>
              </a:ext>
            </a:extLst>
          </p:cNvPr>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1630358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DFB9607-68FC-4B56-BD35-E39EAF8E1DC7}"/>
              </a:ext>
            </a:extLst>
          </p:cNvPr>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3583953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08EB2CC-47EA-4819-8110-EBA4DE5BFD4D}"/>
              </a:ext>
            </a:extLst>
          </p:cNvPr>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2716361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a:extLst>
              <a:ext uri="{FF2B5EF4-FFF2-40B4-BE49-F238E27FC236}">
                <a16:creationId xmlns:a16="http://schemas.microsoft.com/office/drawing/2014/main" id="{6DEF207A-3FB9-41EC-9257-AF49A5DFEBE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88"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EE710516-39DA-4931-9919-CB8DC74BD84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D069E229-FBE4-4CEE-831C-CE6D9233B45D}"/>
              </a:ext>
            </a:extLst>
          </p:cNvPr>
          <p:cNvSpPr>
            <a:spLocks noGrp="1" noChangeArrowheads="1"/>
          </p:cNvSpPr>
          <p:nvPr>
            <p:ph type="body" idx="1"/>
          </p:nvPr>
        </p:nvSpPr>
        <p:spPr bwMode="auto">
          <a:xfrm>
            <a:off x="457200" y="1600200"/>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a:extLst>
              <a:ext uri="{FF2B5EF4-FFF2-40B4-BE49-F238E27FC236}">
                <a16:creationId xmlns:a16="http://schemas.microsoft.com/office/drawing/2014/main" id="{4CD2664B-6CEF-4A84-96E9-F4F3B08028F9}"/>
              </a:ext>
            </a:extLst>
          </p:cNvPr>
          <p:cNvSpPr>
            <a:spLocks noGrp="1" noChangeArrowheads="1"/>
          </p:cNvSpPr>
          <p:nvPr>
            <p:ph type="dt" sz="half" idx="2"/>
          </p:nvPr>
        </p:nvSpPr>
        <p:spPr bwMode="auto">
          <a:xfrm>
            <a:off x="304800" y="5943600"/>
            <a:ext cx="3505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50000"/>
              </a:spcBef>
              <a:defRPr sz="1200">
                <a:solidFill>
                  <a:srgbClr val="005595"/>
                </a:solidFill>
                <a:latin typeface="+mn-lt"/>
              </a:defRPr>
            </a:lvl1pPr>
          </a:lstStyle>
          <a:p>
            <a:pPr>
              <a:defRPr/>
            </a:pPr>
            <a:r>
              <a:rPr lang="en-US" dirty="0"/>
              <a:t>(Enter) DEPARTMENT (ALL CAPS)</a:t>
            </a:r>
            <a:br>
              <a:rPr lang="en-US" dirty="0"/>
            </a:br>
            <a:r>
              <a:rPr lang="en-US" dirty="0"/>
              <a:t>(Enter) Division or Office (Mixed Case)</a:t>
            </a:r>
          </a:p>
          <a:p>
            <a:pPr>
              <a:defRPr/>
            </a:pPr>
            <a:endParaRPr lang="en-US" dirty="0"/>
          </a:p>
        </p:txBody>
      </p:sp>
    </p:spTree>
  </p:cSld>
  <p:clrMap bg1="lt1" tx1="dk1" bg2="lt2" tx2="dk2" accent1="accent1" accent2="accent2" accent3="accent3" accent4="accent4" accent5="accent5" accent6="accent6" hlink="hlink" folHlink="folHlink"/>
  <p:sldLayoutIdLst>
    <p:sldLayoutId id="2147483768"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p:txStyles>
    <p:titleStyle>
      <a:lvl1pPr algn="l" rtl="0" eaLnBrk="0" fontAlgn="base" hangingPunct="0">
        <a:spcBef>
          <a:spcPct val="0"/>
        </a:spcBef>
        <a:spcAft>
          <a:spcPct val="0"/>
        </a:spcAft>
        <a:defRPr sz="3200" b="1">
          <a:solidFill>
            <a:srgbClr val="005595"/>
          </a:solidFill>
          <a:latin typeface="+mj-lt"/>
          <a:ea typeface="+mj-ea"/>
          <a:cs typeface="+mj-cs"/>
        </a:defRPr>
      </a:lvl1pPr>
      <a:lvl2pPr algn="l" rtl="0" eaLnBrk="0" fontAlgn="base" hangingPunct="0">
        <a:spcBef>
          <a:spcPct val="0"/>
        </a:spcBef>
        <a:spcAft>
          <a:spcPct val="0"/>
        </a:spcAft>
        <a:defRPr sz="3200" b="1">
          <a:solidFill>
            <a:srgbClr val="005595"/>
          </a:solidFill>
          <a:latin typeface="Arial" charset="0"/>
        </a:defRPr>
      </a:lvl2pPr>
      <a:lvl3pPr algn="l" rtl="0" eaLnBrk="0" fontAlgn="base" hangingPunct="0">
        <a:spcBef>
          <a:spcPct val="0"/>
        </a:spcBef>
        <a:spcAft>
          <a:spcPct val="0"/>
        </a:spcAft>
        <a:defRPr sz="3200" b="1">
          <a:solidFill>
            <a:srgbClr val="005595"/>
          </a:solidFill>
          <a:latin typeface="Arial" charset="0"/>
        </a:defRPr>
      </a:lvl3pPr>
      <a:lvl4pPr algn="l" rtl="0" eaLnBrk="0" fontAlgn="base" hangingPunct="0">
        <a:spcBef>
          <a:spcPct val="0"/>
        </a:spcBef>
        <a:spcAft>
          <a:spcPct val="0"/>
        </a:spcAft>
        <a:defRPr sz="3200" b="1">
          <a:solidFill>
            <a:srgbClr val="005595"/>
          </a:solidFill>
          <a:latin typeface="Arial" charset="0"/>
        </a:defRPr>
      </a:lvl4pPr>
      <a:lvl5pPr algn="l" rtl="0" eaLnBrk="0" fontAlgn="base" hangingPunct="0">
        <a:spcBef>
          <a:spcPct val="0"/>
        </a:spcBef>
        <a:spcAft>
          <a:spcPct val="0"/>
        </a:spcAft>
        <a:defRPr sz="3200" b="1">
          <a:solidFill>
            <a:srgbClr val="005595"/>
          </a:solidFill>
          <a:latin typeface="Arial" charset="0"/>
        </a:defRPr>
      </a:lvl5pPr>
      <a:lvl6pPr marL="457200" algn="l" rtl="0" fontAlgn="base">
        <a:spcBef>
          <a:spcPct val="0"/>
        </a:spcBef>
        <a:spcAft>
          <a:spcPct val="0"/>
        </a:spcAft>
        <a:defRPr sz="3200" b="1">
          <a:solidFill>
            <a:srgbClr val="005595"/>
          </a:solidFill>
          <a:latin typeface="Arial" charset="0"/>
        </a:defRPr>
      </a:lvl6pPr>
      <a:lvl7pPr marL="914400" algn="l" rtl="0" fontAlgn="base">
        <a:spcBef>
          <a:spcPct val="0"/>
        </a:spcBef>
        <a:spcAft>
          <a:spcPct val="0"/>
        </a:spcAft>
        <a:defRPr sz="3200" b="1">
          <a:solidFill>
            <a:srgbClr val="005595"/>
          </a:solidFill>
          <a:latin typeface="Arial" charset="0"/>
        </a:defRPr>
      </a:lvl7pPr>
      <a:lvl8pPr marL="1371600" algn="l" rtl="0" fontAlgn="base">
        <a:spcBef>
          <a:spcPct val="0"/>
        </a:spcBef>
        <a:spcAft>
          <a:spcPct val="0"/>
        </a:spcAft>
        <a:defRPr sz="3200" b="1">
          <a:solidFill>
            <a:srgbClr val="005595"/>
          </a:solidFill>
          <a:latin typeface="Arial" charset="0"/>
        </a:defRPr>
      </a:lvl8pPr>
      <a:lvl9pPr marL="1828800" algn="l" rtl="0" fontAlgn="base">
        <a:spcBef>
          <a:spcPct val="0"/>
        </a:spcBef>
        <a:spcAft>
          <a:spcPct val="0"/>
        </a:spcAft>
        <a:defRPr sz="3200" b="1">
          <a:solidFill>
            <a:srgbClr val="005595"/>
          </a:solidFill>
          <a:latin typeface="Arial" charset="0"/>
        </a:defRPr>
      </a:lvl9pPr>
    </p:titleStyle>
    <p:body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sz="2000">
          <a:solidFill>
            <a:srgbClr val="005595"/>
          </a:solidFill>
          <a:latin typeface="+mn-lt"/>
        </a:defRPr>
      </a:lvl2pPr>
      <a:lvl3pPr marL="1143000" indent="-228600" algn="l" rtl="0" eaLnBrk="0" fontAlgn="base" hangingPunct="0">
        <a:spcBef>
          <a:spcPct val="20000"/>
        </a:spcBef>
        <a:spcAft>
          <a:spcPct val="0"/>
        </a:spcAft>
        <a:buChar char="•"/>
        <a:defRPr sz="2400">
          <a:solidFill>
            <a:srgbClr val="005595"/>
          </a:solidFill>
          <a:latin typeface="+mn-lt"/>
        </a:defRPr>
      </a:lvl3pPr>
      <a:lvl4pPr marL="1600200" indent="-228600" algn="l" rtl="0" eaLnBrk="0" fontAlgn="base" hangingPunct="0">
        <a:spcBef>
          <a:spcPct val="20000"/>
        </a:spcBef>
        <a:spcAft>
          <a:spcPct val="0"/>
        </a:spcAft>
        <a:buChar char="–"/>
        <a:defRPr sz="2000">
          <a:solidFill>
            <a:srgbClr val="005595"/>
          </a:solidFill>
          <a:latin typeface="+mn-lt"/>
        </a:defRPr>
      </a:lvl4pPr>
      <a:lvl5pPr marL="2057400" indent="-228600" algn="l" rtl="0" eaLnBrk="0" fontAlgn="base" hangingPunct="0">
        <a:spcBef>
          <a:spcPct val="20000"/>
        </a:spcBef>
        <a:spcAft>
          <a:spcPct val="0"/>
        </a:spcAft>
        <a:buChar char="»"/>
        <a:defRPr sz="20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DD9576-1068-4D19-B40C-B08353E0D5C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3AA65C-3AED-42CA-BDF2-829B8DD85DA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325D5E-DECB-4311-BA4D-86FF28EBBF9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FA4E649-B85A-4C3B-82C8-BAE479DF281F}" type="datetimeFigureOut">
              <a:rPr lang="en-US" smtClean="0"/>
              <a:t>10/7/2022</a:t>
            </a:fld>
            <a:endParaRPr lang="en-US" dirty="0"/>
          </a:p>
        </p:txBody>
      </p:sp>
      <p:sp>
        <p:nvSpPr>
          <p:cNvPr id="5" name="Footer Placeholder 4">
            <a:extLst>
              <a:ext uri="{FF2B5EF4-FFF2-40B4-BE49-F238E27FC236}">
                <a16:creationId xmlns:a16="http://schemas.microsoft.com/office/drawing/2014/main" id="{D0FDF6EF-B003-436B-A49C-DEEE5312E3D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28DC904-A61D-4616-8150-490293600E8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56B10C-EA59-4A33-9F8D-707CBBC833EE}" type="slidenum">
              <a:rPr lang="en-US" smtClean="0"/>
              <a:t>‹#›</a:t>
            </a:fld>
            <a:endParaRPr lang="en-US" dirty="0"/>
          </a:p>
        </p:txBody>
      </p:sp>
    </p:spTree>
    <p:extLst>
      <p:ext uri="{BB962C8B-B14F-4D97-AF65-F5344CB8AC3E}">
        <p14:creationId xmlns:p14="http://schemas.microsoft.com/office/powerpoint/2010/main" val="665546309"/>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dn5-hosted.civiclive.com/UserFiles/Servers/Server_3585797/File/Government/County%20Departments/Health%20and%20Human%20Services/Public%20Health/Data%20and%20reports/Suicide%20In%20Lane%20County%202000-2016.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deschutes.org/sites/default/files/fileattachments/health_services/page/589/deschutes_county_suicide_report_2020.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oregon.gov/oha/ph/diseasesconditions/injuryfatalitydata/pages/nvdrs.aspx"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hyperlink" Target="https://www.oregon.gov/oha/PH/DISEASESCONDITIONS/COMMUNICABLEDISEASE/PREPAREDNESSSURVEILLANCEEPIDEMIOLOGY/ESSENCE/Pages/Accessing-Oregon-ESSENCE.aspx"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hyperlink" Target="https://www.oregon.gov/oha/PH/PREVENTIONWELLNESS/SAFELIVING/SUICIDEPREVENTION/Pages/sdata.aspx"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visual-data.dhsoha.state.or.us/t/OHA/views/SHIP_15988995409180/statescorecarddash?iframeSizedToWindow=true&amp;%3Aembed=y&amp;%3AshowAppBanner=false&amp;%3Adisplay_count=no&amp;%3AshowVizHome=no&amp;%3Aorigin=viz_share_link&amp;%3Atoolbar=no" TargetMode="External"/><Relationship Id="rId7"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hyperlink" Target="https://olis.oregonlegislature.gov/liz/2021R1/Measures/Overview/HB3159"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oregon.gov/oha/hsd/amh/pages/veterans.aspx" TargetMode="External"/><Relationship Id="rId7"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communitysuicideprevention.org/element/data/" TargetMode="External"/><Relationship Id="rId5" Type="http://schemas.openxmlformats.org/officeDocument/2006/relationships/image" Target="../media/image33.png"/><Relationship Id="rId4" Type="http://schemas.openxmlformats.org/officeDocument/2006/relationships/hyperlink" Target="https://www.sprc.org/training/online-courses"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oregon.gov/oha/PH/DiseasesConditions/CommunicableDisease/PreparednessSurveillanceEpidemiology/essence/Pages/index.aspx" TargetMode="External"/><Relationship Id="rId13" Type="http://schemas.openxmlformats.org/officeDocument/2006/relationships/hyperlink" Target="https://www.coalitioncommunitiescolor.org/ccc-news/behavioral-health-report" TargetMode="External"/><Relationship Id="rId18" Type="http://schemas.openxmlformats.org/officeDocument/2006/relationships/image" Target="../media/image35.png"/><Relationship Id="rId3" Type="http://schemas.openxmlformats.org/officeDocument/2006/relationships/hyperlink" Target="http://listsmart.osl.state.or.us/mailman/listinfo/yspnetwork" TargetMode="External"/><Relationship Id="rId21" Type="http://schemas.openxmlformats.org/officeDocument/2006/relationships/image" Target="../media/image38.jpeg"/><Relationship Id="rId7" Type="http://schemas.openxmlformats.org/officeDocument/2006/relationships/hyperlink" Target="https://www.oregon.gov/oha/PH/PREVENTIONWELLNESS/SAFELIVING/SUICIDEPREVENTION/Pages/sdata.aspx" TargetMode="External"/><Relationship Id="rId12" Type="http://schemas.openxmlformats.org/officeDocument/2006/relationships/hyperlink" Target="https://www.oregon.gov/oha/PH/DISEASESCONDITIONS/INJURYFATALITYDATA/Documents/Data-Glossary.pdf" TargetMode="External"/><Relationship Id="rId17" Type="http://schemas.openxmlformats.org/officeDocument/2006/relationships/hyperlink" Target="https://www.oregon.gov/OHA/HSD/AMH/Pages/Crisis-Text-Line.aspx" TargetMode="External"/><Relationship Id="rId2" Type="http://schemas.openxmlformats.org/officeDocument/2006/relationships/notesSlide" Target="../notesSlides/notesSlide33.xml"/><Relationship Id="rId16" Type="http://schemas.openxmlformats.org/officeDocument/2006/relationships/hyperlink" Target="mailto:meghan.crane@dhsoha.state.or.us" TargetMode="External"/><Relationship Id="rId20"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hyperlink" Target="https://www.bach-harrison.com/OSHSDashboard/Default.aspx" TargetMode="External"/><Relationship Id="rId11" Type="http://schemas.openxmlformats.org/officeDocument/2006/relationships/hyperlink" Target="https://www.oregon.gov/OHA/HSD/AMH/Pages/Veterans.aspx" TargetMode="External"/><Relationship Id="rId5" Type="http://schemas.openxmlformats.org/officeDocument/2006/relationships/hyperlink" Target="https://www.oregon.gov/oha/PH/BIRTHDEATHCERTIFICATES/SURVEYS/Pages/student-health-survey.aspx" TargetMode="External"/><Relationship Id="rId15" Type="http://schemas.openxmlformats.org/officeDocument/2006/relationships/image" Target="../media/image34.png"/><Relationship Id="rId10" Type="http://schemas.openxmlformats.org/officeDocument/2006/relationships/hyperlink" Target="https://www.oregon.gov/oha/PH/PREVENTIONWELLNESS/SAFELIVING/SUICIDEPREVENTION/Documents/2020-Annual-Report.pdf" TargetMode="External"/><Relationship Id="rId19" Type="http://schemas.openxmlformats.org/officeDocument/2006/relationships/image" Target="../media/image36.png"/><Relationship Id="rId4" Type="http://schemas.openxmlformats.org/officeDocument/2006/relationships/hyperlink" Target="https://www.oregon.gov/oha/ph/diseasesconditions/injuryfatalitydata/pages/nvdrs.aspx" TargetMode="External"/><Relationship Id="rId9" Type="http://schemas.openxmlformats.org/officeDocument/2006/relationships/hyperlink" Target="https://www.oregon.gov/oha/HSD/BH-Child-Family/Pages/Youth-Suicide-Prevention.aspx" TargetMode="External"/><Relationship Id="rId14" Type="http://schemas.openxmlformats.org/officeDocument/2006/relationships/hyperlink" Target="https://oregonyouthline.org/" TargetMode="External"/><Relationship Id="rId22"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oregon.gov/oha/ph/diseasesconditions/injuryfatalitydata/pages/nvdrs.aspx"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hyperlink" Target="https://www.oregon.gov/oha/PH/BIRTHDEATHCERTIFICATES/VITALSTATISTICS/DEATH/Pages/index.aspx"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oregon.gov/oha/PH/BIRTHDEATHCERTIFICATES/VITALSTATISTICS/Pages/Data-Use-Requests.aspx#genera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704B1419-8388-4114-B4B6-E003AAE2FFD9}"/>
              </a:ext>
            </a:extLst>
          </p:cNvPr>
          <p:cNvSpPr>
            <a:spLocks noGrp="1" noChangeArrowheads="1"/>
          </p:cNvSpPr>
          <p:nvPr>
            <p:ph type="ctrTitle"/>
          </p:nvPr>
        </p:nvSpPr>
        <p:spPr>
          <a:xfrm>
            <a:off x="419100" y="533400"/>
            <a:ext cx="8305800" cy="1470025"/>
          </a:xfrm>
        </p:spPr>
        <p:txBody>
          <a:bodyPr/>
          <a:lstStyle/>
          <a:p>
            <a:r>
              <a:rPr lang="en-US" dirty="0"/>
              <a:t>Telling the Story of Suicide in Your Community: State and County Level Mortality and Morbidity Data Sources </a:t>
            </a:r>
            <a:endParaRPr lang="en-US" altLang="en-US" dirty="0"/>
          </a:p>
        </p:txBody>
      </p:sp>
      <p:sp>
        <p:nvSpPr>
          <p:cNvPr id="4099" name="Subtitle 2">
            <a:extLst>
              <a:ext uri="{FF2B5EF4-FFF2-40B4-BE49-F238E27FC236}">
                <a16:creationId xmlns:a16="http://schemas.microsoft.com/office/drawing/2014/main" id="{4AF71A74-F87F-4DAD-83DF-9E50BC3101E3}"/>
              </a:ext>
            </a:extLst>
          </p:cNvPr>
          <p:cNvSpPr>
            <a:spLocks noGrp="1" noChangeArrowheads="1"/>
          </p:cNvSpPr>
          <p:nvPr>
            <p:ph type="subTitle" idx="1"/>
          </p:nvPr>
        </p:nvSpPr>
        <p:spPr>
          <a:xfrm>
            <a:off x="476250" y="3429000"/>
            <a:ext cx="8191500" cy="685800"/>
          </a:xfrm>
        </p:spPr>
        <p:txBody>
          <a:bodyPr/>
          <a:lstStyle/>
          <a:p>
            <a:r>
              <a:rPr lang="en-US" altLang="en-US" sz="2000" b="1" dirty="0"/>
              <a:t>Taylor Chambers, Public Health Suicide Prevention Coordinator</a:t>
            </a:r>
          </a:p>
          <a:p>
            <a:endParaRPr lang="en-US" altLang="en-US" sz="2000" b="1" dirty="0"/>
          </a:p>
          <a:p>
            <a:r>
              <a:rPr lang="en-US" altLang="en-US" sz="2000" b="1" dirty="0"/>
              <a:t>Meghan Crane, Zero Suicide in Health Systems Coordinator</a:t>
            </a:r>
          </a:p>
        </p:txBody>
      </p:sp>
      <p:sp>
        <p:nvSpPr>
          <p:cNvPr id="4" name="Subtitle 6">
            <a:extLst>
              <a:ext uri="{FF2B5EF4-FFF2-40B4-BE49-F238E27FC236}">
                <a16:creationId xmlns:a16="http://schemas.microsoft.com/office/drawing/2014/main" id="{28B9D0ED-2541-45A3-B269-6F98255A5B3D}"/>
              </a:ext>
            </a:extLst>
          </p:cNvPr>
          <p:cNvSpPr txBox="1">
            <a:spLocks/>
          </p:cNvSpPr>
          <p:nvPr/>
        </p:nvSpPr>
        <p:spPr bwMode="auto">
          <a:xfrm>
            <a:off x="1371600" y="2362200"/>
            <a:ext cx="6858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1400">
                <a:solidFill>
                  <a:srgbClr val="005595"/>
                </a:solidFill>
                <a:latin typeface="+mn-lt"/>
                <a:ea typeface="+mn-ea"/>
                <a:cs typeface="+mn-cs"/>
              </a:defRPr>
            </a:lvl1pPr>
            <a:lvl2pPr marL="742950" indent="-285750" algn="l" rtl="0" eaLnBrk="0" fontAlgn="base" hangingPunct="0">
              <a:spcBef>
                <a:spcPct val="20000"/>
              </a:spcBef>
              <a:spcAft>
                <a:spcPct val="0"/>
              </a:spcAft>
              <a:buChar char="–"/>
              <a:defRPr sz="2000">
                <a:solidFill>
                  <a:srgbClr val="005595"/>
                </a:solidFill>
                <a:latin typeface="+mn-lt"/>
              </a:defRPr>
            </a:lvl2pPr>
            <a:lvl3pPr marL="1143000" indent="-228600" algn="l" rtl="0" eaLnBrk="0" fontAlgn="base" hangingPunct="0">
              <a:spcBef>
                <a:spcPct val="20000"/>
              </a:spcBef>
              <a:spcAft>
                <a:spcPct val="0"/>
              </a:spcAft>
              <a:buChar char="•"/>
              <a:defRPr sz="2400">
                <a:solidFill>
                  <a:srgbClr val="005595"/>
                </a:solidFill>
                <a:latin typeface="+mn-lt"/>
              </a:defRPr>
            </a:lvl3pPr>
            <a:lvl4pPr marL="1600200" indent="-228600" algn="l" rtl="0" eaLnBrk="0" fontAlgn="base" hangingPunct="0">
              <a:spcBef>
                <a:spcPct val="20000"/>
              </a:spcBef>
              <a:spcAft>
                <a:spcPct val="0"/>
              </a:spcAft>
              <a:buChar char="–"/>
              <a:defRPr sz="2000">
                <a:solidFill>
                  <a:srgbClr val="005595"/>
                </a:solidFill>
                <a:latin typeface="+mn-lt"/>
              </a:defRPr>
            </a:lvl4pPr>
            <a:lvl5pPr marL="2057400" indent="-228600" algn="l" rtl="0" eaLnBrk="0" fontAlgn="base" hangingPunct="0">
              <a:spcBef>
                <a:spcPct val="20000"/>
              </a:spcBef>
              <a:spcAft>
                <a:spcPct val="0"/>
              </a:spcAft>
              <a:buChar char="»"/>
              <a:defRPr sz="20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r>
              <a:rPr lang="en-US" altLang="en-US" sz="2000" kern="0" dirty="0"/>
              <a:t>Presented at the Oregon Suicide Prevention Conference</a:t>
            </a:r>
          </a:p>
          <a:p>
            <a:r>
              <a:rPr lang="en-US" altLang="en-US" sz="2000" kern="0" dirty="0"/>
              <a:t>Ashland, OR </a:t>
            </a:r>
          </a:p>
          <a:p>
            <a:endParaRPr lang="en-US" altLang="en-US" sz="2000" b="1" kern="0" dirty="0"/>
          </a:p>
          <a:p>
            <a:endParaRPr lang="en-US" sz="2000" kern="0" dirty="0"/>
          </a:p>
          <a:p>
            <a:endParaRPr lang="en-US" kern="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783"/>
            <a:ext cx="9448800" cy="1143000"/>
          </a:xfrm>
        </p:spPr>
        <p:txBody>
          <a:bodyPr/>
          <a:lstStyle/>
          <a:p>
            <a:r>
              <a:rPr lang="en-US" dirty="0"/>
              <a:t>OHA Preliminary Mortality Death Dashboard</a:t>
            </a:r>
            <a:endParaRPr lang="en-US" sz="2000" b="0" dirty="0"/>
          </a:p>
        </p:txBody>
      </p:sp>
      <p:sp>
        <p:nvSpPr>
          <p:cNvPr id="5" name="Slide Number Placeholder 4"/>
          <p:cNvSpPr>
            <a:spLocks noGrp="1"/>
          </p:cNvSpPr>
          <p:nvPr>
            <p:ph type="sldNum" sz="quarter" idx="10"/>
          </p:nvPr>
        </p:nvSpPr>
        <p:spPr/>
        <p:txBody>
          <a:bodyPr/>
          <a:lstStyle/>
          <a:p>
            <a:fld id="{E35B1C7C-2FE3-440E-960B-DC336E9D4EC3}" type="slidenum">
              <a:rPr lang="en-US" smtClean="0"/>
              <a:pPr/>
              <a:t>10</a:t>
            </a:fld>
            <a:endParaRPr lang="en-US" dirty="0"/>
          </a:p>
        </p:txBody>
      </p:sp>
      <p:pic>
        <p:nvPicPr>
          <p:cNvPr id="6" name="Picture 5">
            <a:extLst>
              <a:ext uri="{FF2B5EF4-FFF2-40B4-BE49-F238E27FC236}">
                <a16:creationId xmlns:a16="http://schemas.microsoft.com/office/drawing/2014/main" id="{CB807D77-0AFA-44E8-84E0-4AC306809DB9}"/>
              </a:ext>
            </a:extLst>
          </p:cNvPr>
          <p:cNvPicPr>
            <a:picLocks noChangeAspect="1"/>
          </p:cNvPicPr>
          <p:nvPr/>
        </p:nvPicPr>
        <p:blipFill rotWithShape="1">
          <a:blip r:embed="rId3"/>
          <a:srcRect l="60000" t="5555" r="10000" b="20490"/>
          <a:stretch/>
        </p:blipFill>
        <p:spPr>
          <a:xfrm>
            <a:off x="284747" y="571542"/>
            <a:ext cx="8534400" cy="5917126"/>
          </a:xfrm>
          <a:prstGeom prst="rect">
            <a:avLst/>
          </a:prstGeom>
        </p:spPr>
      </p:pic>
      <p:sp>
        <p:nvSpPr>
          <p:cNvPr id="7" name="TextBox 6">
            <a:extLst>
              <a:ext uri="{FF2B5EF4-FFF2-40B4-BE49-F238E27FC236}">
                <a16:creationId xmlns:a16="http://schemas.microsoft.com/office/drawing/2014/main" id="{57F3911F-A805-4100-ABA1-87353E598516}"/>
              </a:ext>
            </a:extLst>
          </p:cNvPr>
          <p:cNvSpPr txBox="1"/>
          <p:nvPr/>
        </p:nvSpPr>
        <p:spPr>
          <a:xfrm>
            <a:off x="0" y="6488668"/>
            <a:ext cx="4495800" cy="369332"/>
          </a:xfrm>
          <a:prstGeom prst="rect">
            <a:avLst/>
          </a:prstGeom>
          <a:noFill/>
        </p:spPr>
        <p:txBody>
          <a:bodyPr wrap="square" rtlCol="0">
            <a:spAutoFit/>
          </a:bodyPr>
          <a:lstStyle/>
          <a:p>
            <a:r>
              <a:rPr lang="en-US" sz="1800" dirty="0">
                <a:solidFill>
                  <a:srgbClr val="005595"/>
                </a:solidFill>
                <a:latin typeface="+mn-lt"/>
              </a:rPr>
              <a:t>Always note that this is preliminary data. </a:t>
            </a:r>
          </a:p>
        </p:txBody>
      </p:sp>
    </p:spTree>
    <p:extLst>
      <p:ext uri="{BB962C8B-B14F-4D97-AF65-F5344CB8AC3E}">
        <p14:creationId xmlns:p14="http://schemas.microsoft.com/office/powerpoint/2010/main" val="1274048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011"/>
            <a:ext cx="8229600" cy="1143000"/>
          </a:xfrm>
        </p:spPr>
        <p:txBody>
          <a:bodyPr/>
          <a:lstStyle/>
          <a:p>
            <a:r>
              <a:rPr lang="en-US" dirty="0"/>
              <a:t>What’s the Difference between CHS and ORVDRS? </a:t>
            </a:r>
            <a:endParaRPr lang="en-US" sz="2000" b="0" dirty="0"/>
          </a:p>
        </p:txBody>
      </p:sp>
      <p:sp>
        <p:nvSpPr>
          <p:cNvPr id="3" name="Content Placeholder 2"/>
          <p:cNvSpPr>
            <a:spLocks noGrp="1"/>
          </p:cNvSpPr>
          <p:nvPr>
            <p:ph idx="1"/>
          </p:nvPr>
        </p:nvSpPr>
        <p:spPr>
          <a:xfrm>
            <a:off x="457200" y="1147011"/>
            <a:ext cx="8534400" cy="5025189"/>
          </a:xfrm>
        </p:spPr>
        <p:txBody>
          <a:bodyPr>
            <a:normAutofit/>
          </a:bodyPr>
          <a:lstStyle/>
          <a:p>
            <a:r>
              <a:rPr lang="en-US" sz="2200" dirty="0"/>
              <a:t>The number and rates of deaths will be different form one another because data are collected and defined differently.</a:t>
            </a:r>
            <a:endParaRPr lang="en-US" sz="2200" dirty="0">
              <a:cs typeface="Arial"/>
            </a:endParaRPr>
          </a:p>
          <a:p>
            <a:pPr marL="0" indent="0">
              <a:buNone/>
            </a:pPr>
            <a:endParaRPr lang="en-US" sz="500" dirty="0"/>
          </a:p>
          <a:p>
            <a:r>
              <a:rPr lang="en-US" sz="2200" dirty="0"/>
              <a:t>Which data are used needs to be based on what questions are to be answered:</a:t>
            </a:r>
            <a:endParaRPr lang="en-US" sz="2200" dirty="0">
              <a:cs typeface="Arial"/>
            </a:endParaRPr>
          </a:p>
          <a:p>
            <a:pPr lvl="1"/>
            <a:r>
              <a:rPr lang="en-US" sz="1900" dirty="0"/>
              <a:t>For example, if </a:t>
            </a:r>
            <a:r>
              <a:rPr lang="en-US" sz="1900" b="1" dirty="0"/>
              <a:t>descriptions </a:t>
            </a:r>
            <a:r>
              <a:rPr lang="en-US" sz="1900" dirty="0"/>
              <a:t>about deaths are needed, ORVDRS data should be used</a:t>
            </a:r>
            <a:endParaRPr lang="en-US" sz="1900" dirty="0">
              <a:cs typeface="Arial"/>
            </a:endParaRPr>
          </a:p>
          <a:p>
            <a:pPr lvl="1"/>
            <a:r>
              <a:rPr lang="en-US" sz="1900" dirty="0"/>
              <a:t>If data are needed </a:t>
            </a:r>
            <a:r>
              <a:rPr lang="en-US" sz="1900" b="1" dirty="0"/>
              <a:t>as soon as possible</a:t>
            </a:r>
            <a:r>
              <a:rPr lang="en-US" sz="1900" dirty="0"/>
              <a:t>, then preliminary CHS data may be more helpful</a:t>
            </a:r>
            <a:endParaRPr lang="en-US" sz="1900" dirty="0">
              <a:cs typeface="Arial"/>
            </a:endParaRPr>
          </a:p>
          <a:p>
            <a:pPr marL="457200" lvl="1" indent="0">
              <a:buNone/>
            </a:pPr>
            <a:endParaRPr lang="en-US" sz="500" dirty="0"/>
          </a:p>
          <a:p>
            <a:r>
              <a:rPr lang="en-US" dirty="0">
                <a:cs typeface="Arial"/>
              </a:rPr>
              <a:t>Do not compare across sources</a:t>
            </a:r>
          </a:p>
          <a:p>
            <a:r>
              <a:rPr lang="en-US" dirty="0"/>
              <a:t>Instead, compare each source to itself over time, </a:t>
            </a:r>
            <a:r>
              <a:rPr lang="en-US" i="1" dirty="0"/>
              <a:t>How many suicides occurred in 2017 compared to 2018 based on CHS data? </a:t>
            </a:r>
          </a:p>
          <a:p>
            <a:r>
              <a:rPr lang="en-US" dirty="0"/>
              <a:t>You can use multiple sources of information to describe general trends, </a:t>
            </a:r>
            <a:r>
              <a:rPr lang="en-US" i="1" dirty="0"/>
              <a:t>Both CHS data and ORVDRS data show an increase in the number of suicides between 2017 and 2018. </a:t>
            </a:r>
            <a:endParaRPr lang="en-US" i="1" dirty="0">
              <a:cs typeface="Arial"/>
            </a:endParaRPr>
          </a:p>
        </p:txBody>
      </p:sp>
      <p:sp>
        <p:nvSpPr>
          <p:cNvPr id="5" name="Slide Number Placeholder 4"/>
          <p:cNvSpPr>
            <a:spLocks noGrp="1"/>
          </p:cNvSpPr>
          <p:nvPr>
            <p:ph type="sldNum" sz="quarter" idx="10"/>
          </p:nvPr>
        </p:nvSpPr>
        <p:spPr/>
        <p:txBody>
          <a:bodyPr/>
          <a:lstStyle/>
          <a:p>
            <a:fld id="{E35B1C7C-2FE3-440E-960B-DC336E9D4EC3}" type="slidenum">
              <a:rPr lang="en-US" smtClean="0"/>
              <a:pPr/>
              <a:t>11</a:t>
            </a:fld>
            <a:endParaRPr lang="en-US" dirty="0"/>
          </a:p>
        </p:txBody>
      </p:sp>
    </p:spTree>
    <p:extLst>
      <p:ext uri="{BB962C8B-B14F-4D97-AF65-F5344CB8AC3E}">
        <p14:creationId xmlns:p14="http://schemas.microsoft.com/office/powerpoint/2010/main" val="4286642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Oregon Violent Death Reporting System (ORVDRS)</a:t>
            </a:r>
            <a:endParaRPr lang="en-US" sz="2000" b="0" dirty="0"/>
          </a:p>
        </p:txBody>
      </p:sp>
      <p:sp>
        <p:nvSpPr>
          <p:cNvPr id="3" name="Content Placeholder 2"/>
          <p:cNvSpPr>
            <a:spLocks noGrp="1"/>
          </p:cNvSpPr>
          <p:nvPr>
            <p:ph idx="1"/>
          </p:nvPr>
        </p:nvSpPr>
        <p:spPr>
          <a:xfrm>
            <a:off x="442645" y="1371600"/>
            <a:ext cx="8229600" cy="4114800"/>
          </a:xfrm>
        </p:spPr>
        <p:txBody>
          <a:bodyPr>
            <a:normAutofit/>
          </a:bodyPr>
          <a:lstStyle/>
          <a:p>
            <a:pPr marL="0" indent="0">
              <a:buNone/>
            </a:pPr>
            <a:r>
              <a:rPr lang="en-US" dirty="0"/>
              <a:t>ORVDRS data can provide help answer questions like:</a:t>
            </a:r>
          </a:p>
          <a:p>
            <a:pPr marL="0" indent="0">
              <a:buNone/>
            </a:pPr>
            <a:endParaRPr lang="en-US" sz="1000" dirty="0"/>
          </a:p>
          <a:p>
            <a:r>
              <a:rPr lang="en-US" dirty="0"/>
              <a:t>What occupation group accounted for the greatest number of suicide deaths?</a:t>
            </a:r>
          </a:p>
        </p:txBody>
      </p:sp>
      <p:sp>
        <p:nvSpPr>
          <p:cNvPr id="5" name="Slide Number Placeholder 4"/>
          <p:cNvSpPr>
            <a:spLocks noGrp="1"/>
          </p:cNvSpPr>
          <p:nvPr>
            <p:ph type="sldNum" sz="quarter" idx="10"/>
          </p:nvPr>
        </p:nvSpPr>
        <p:spPr/>
        <p:txBody>
          <a:bodyPr/>
          <a:lstStyle/>
          <a:p>
            <a:fld id="{E35B1C7C-2FE3-440E-960B-DC336E9D4EC3}" type="slidenum">
              <a:rPr lang="en-US" smtClean="0"/>
              <a:pPr/>
              <a:t>12</a:t>
            </a:fld>
            <a:endParaRPr lang="en-US" dirty="0"/>
          </a:p>
        </p:txBody>
      </p:sp>
      <p:sp>
        <p:nvSpPr>
          <p:cNvPr id="7" name="TextBox 6">
            <a:extLst>
              <a:ext uri="{FF2B5EF4-FFF2-40B4-BE49-F238E27FC236}">
                <a16:creationId xmlns:a16="http://schemas.microsoft.com/office/drawing/2014/main" id="{3F6B6A09-7232-41FD-9107-1DCF207F216C}"/>
              </a:ext>
            </a:extLst>
          </p:cNvPr>
          <p:cNvSpPr txBox="1"/>
          <p:nvPr/>
        </p:nvSpPr>
        <p:spPr>
          <a:xfrm>
            <a:off x="307369" y="6267450"/>
            <a:ext cx="8153400" cy="276999"/>
          </a:xfrm>
          <a:prstGeom prst="rect">
            <a:avLst/>
          </a:prstGeom>
          <a:noFill/>
        </p:spPr>
        <p:txBody>
          <a:bodyPr wrap="square" rtlCol="0">
            <a:spAutoFit/>
          </a:bodyPr>
          <a:lstStyle/>
          <a:p>
            <a:r>
              <a:rPr lang="en-US" sz="1200" dirty="0">
                <a:hlinkClick r:id="rId3"/>
              </a:rPr>
              <a:t>Suicide in Lane County, 2000-2016: Trends, Risk Factors and Recommendations </a:t>
            </a:r>
            <a:endParaRPr lang="en-US" sz="1200" dirty="0"/>
          </a:p>
        </p:txBody>
      </p:sp>
      <p:pic>
        <p:nvPicPr>
          <p:cNvPr id="4" name="Picture 7">
            <a:extLst>
              <a:ext uri="{FF2B5EF4-FFF2-40B4-BE49-F238E27FC236}">
                <a16:creationId xmlns:a16="http://schemas.microsoft.com/office/drawing/2014/main" id="{D71928C5-3959-7D77-8A5B-1E10E7D4E67F}"/>
              </a:ext>
            </a:extLst>
          </p:cNvPr>
          <p:cNvPicPr>
            <a:picLocks noChangeAspect="1"/>
          </p:cNvPicPr>
          <p:nvPr/>
        </p:nvPicPr>
        <p:blipFill>
          <a:blip r:embed="rId4"/>
          <a:stretch>
            <a:fillRect/>
          </a:stretch>
        </p:blipFill>
        <p:spPr>
          <a:xfrm>
            <a:off x="1662024" y="2524326"/>
            <a:ext cx="4827916" cy="3678405"/>
          </a:xfrm>
          <a:prstGeom prst="rect">
            <a:avLst/>
          </a:prstGeom>
        </p:spPr>
      </p:pic>
    </p:spTree>
    <p:extLst>
      <p:ext uri="{BB962C8B-B14F-4D97-AF65-F5344CB8AC3E}">
        <p14:creationId xmlns:p14="http://schemas.microsoft.com/office/powerpoint/2010/main" val="2720262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103436-A494-489F-BA72-1FBE225F47F8}"/>
              </a:ext>
            </a:extLst>
          </p:cNvPr>
          <p:cNvPicPr>
            <a:picLocks noChangeAspect="1"/>
          </p:cNvPicPr>
          <p:nvPr/>
        </p:nvPicPr>
        <p:blipFill rotWithShape="1">
          <a:blip r:embed="rId3"/>
          <a:srcRect l="15000" t="32222" r="65000" b="32222"/>
          <a:stretch/>
        </p:blipFill>
        <p:spPr>
          <a:xfrm>
            <a:off x="1276350" y="2743200"/>
            <a:ext cx="6591300" cy="3295650"/>
          </a:xfrm>
          <a:prstGeom prst="rect">
            <a:avLst/>
          </a:prstGeom>
        </p:spPr>
      </p:pic>
      <p:sp>
        <p:nvSpPr>
          <p:cNvPr id="2" name="Title 1"/>
          <p:cNvSpPr>
            <a:spLocks noGrp="1"/>
          </p:cNvSpPr>
          <p:nvPr>
            <p:ph type="title"/>
          </p:nvPr>
        </p:nvSpPr>
        <p:spPr/>
        <p:txBody>
          <a:bodyPr/>
          <a:lstStyle/>
          <a:p>
            <a:r>
              <a:rPr lang="en-US" dirty="0"/>
              <a:t>Oregon Violent Death Reporting System (ORVDRS)</a:t>
            </a:r>
            <a:endParaRPr lang="en-US" sz="2000" b="0" dirty="0"/>
          </a:p>
        </p:txBody>
      </p:sp>
      <p:sp>
        <p:nvSpPr>
          <p:cNvPr id="3" name="Content Placeholder 2"/>
          <p:cNvSpPr>
            <a:spLocks noGrp="1"/>
          </p:cNvSpPr>
          <p:nvPr>
            <p:ph idx="1"/>
          </p:nvPr>
        </p:nvSpPr>
        <p:spPr>
          <a:xfrm>
            <a:off x="442645" y="1371600"/>
            <a:ext cx="8229600" cy="4114800"/>
          </a:xfrm>
        </p:spPr>
        <p:txBody>
          <a:bodyPr>
            <a:normAutofit/>
          </a:bodyPr>
          <a:lstStyle/>
          <a:p>
            <a:pPr marL="0" indent="0">
              <a:buNone/>
            </a:pPr>
            <a:r>
              <a:rPr lang="en-US" dirty="0"/>
              <a:t>ORVDRS data can provide help answer questions like:</a:t>
            </a:r>
          </a:p>
          <a:p>
            <a:pPr marL="0" indent="0">
              <a:buNone/>
            </a:pPr>
            <a:endParaRPr lang="en-US" sz="1000" dirty="0"/>
          </a:p>
          <a:p>
            <a:r>
              <a:rPr lang="en-US" dirty="0"/>
              <a:t>How many people who died by suicide had a diagnosed mental illness? </a:t>
            </a:r>
          </a:p>
        </p:txBody>
      </p:sp>
      <p:sp>
        <p:nvSpPr>
          <p:cNvPr id="5" name="Slide Number Placeholder 4"/>
          <p:cNvSpPr>
            <a:spLocks noGrp="1"/>
          </p:cNvSpPr>
          <p:nvPr>
            <p:ph type="sldNum" sz="quarter" idx="10"/>
          </p:nvPr>
        </p:nvSpPr>
        <p:spPr/>
        <p:txBody>
          <a:bodyPr/>
          <a:lstStyle/>
          <a:p>
            <a:fld id="{E35B1C7C-2FE3-440E-960B-DC336E9D4EC3}" type="slidenum">
              <a:rPr lang="en-US" smtClean="0"/>
              <a:pPr/>
              <a:t>13</a:t>
            </a:fld>
            <a:endParaRPr lang="en-US" dirty="0"/>
          </a:p>
        </p:txBody>
      </p:sp>
      <p:sp>
        <p:nvSpPr>
          <p:cNvPr id="7" name="TextBox 6">
            <a:extLst>
              <a:ext uri="{FF2B5EF4-FFF2-40B4-BE49-F238E27FC236}">
                <a16:creationId xmlns:a16="http://schemas.microsoft.com/office/drawing/2014/main" id="{3F6B6A09-7232-41FD-9107-1DCF207F216C}"/>
              </a:ext>
            </a:extLst>
          </p:cNvPr>
          <p:cNvSpPr txBox="1"/>
          <p:nvPr/>
        </p:nvSpPr>
        <p:spPr>
          <a:xfrm>
            <a:off x="307369" y="6267450"/>
            <a:ext cx="8153400" cy="276999"/>
          </a:xfrm>
          <a:prstGeom prst="rect">
            <a:avLst/>
          </a:prstGeom>
          <a:noFill/>
        </p:spPr>
        <p:txBody>
          <a:bodyPr wrap="square" rtlCol="0">
            <a:spAutoFit/>
          </a:bodyPr>
          <a:lstStyle/>
          <a:p>
            <a:r>
              <a:rPr lang="en-US" sz="1200" dirty="0">
                <a:hlinkClick r:id="rId4"/>
              </a:rPr>
              <a:t>Suicide in Deschutes County 2000-2017: Trends, Risk Factors, and Recommendations </a:t>
            </a:r>
            <a:endParaRPr lang="en-US" sz="1200" dirty="0"/>
          </a:p>
        </p:txBody>
      </p:sp>
    </p:spTree>
    <p:extLst>
      <p:ext uri="{BB962C8B-B14F-4D97-AF65-F5344CB8AC3E}">
        <p14:creationId xmlns:p14="http://schemas.microsoft.com/office/powerpoint/2010/main" val="1726908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Oregon Violent Death Reporting System (ORVDRS)</a:t>
            </a:r>
            <a:endParaRPr lang="en-US" sz="2000" b="0" dirty="0"/>
          </a:p>
        </p:txBody>
      </p:sp>
      <p:sp>
        <p:nvSpPr>
          <p:cNvPr id="3" name="Content Placeholder 2"/>
          <p:cNvSpPr>
            <a:spLocks noGrp="1"/>
          </p:cNvSpPr>
          <p:nvPr>
            <p:ph idx="1"/>
          </p:nvPr>
        </p:nvSpPr>
        <p:spPr>
          <a:xfrm>
            <a:off x="442645" y="1371600"/>
            <a:ext cx="8229600" cy="4114800"/>
          </a:xfrm>
        </p:spPr>
        <p:txBody>
          <a:bodyPr>
            <a:normAutofit/>
          </a:bodyPr>
          <a:lstStyle/>
          <a:p>
            <a:pPr marL="0" indent="0">
              <a:buNone/>
            </a:pPr>
            <a:r>
              <a:rPr lang="en-US" dirty="0"/>
              <a:t>ORVDRS data can provide help answer questions like:</a:t>
            </a:r>
          </a:p>
          <a:p>
            <a:pPr marL="0" indent="0">
              <a:buNone/>
            </a:pPr>
            <a:endParaRPr lang="en-US" sz="1000" dirty="0"/>
          </a:p>
          <a:p>
            <a:r>
              <a:rPr lang="en-US" dirty="0"/>
              <a:t>What mechanisms are used in deaths by suicide in my county? </a:t>
            </a:r>
          </a:p>
        </p:txBody>
      </p:sp>
      <p:sp>
        <p:nvSpPr>
          <p:cNvPr id="5" name="Slide Number Placeholder 4"/>
          <p:cNvSpPr>
            <a:spLocks noGrp="1"/>
          </p:cNvSpPr>
          <p:nvPr>
            <p:ph type="sldNum" sz="quarter" idx="10"/>
          </p:nvPr>
        </p:nvSpPr>
        <p:spPr/>
        <p:txBody>
          <a:bodyPr/>
          <a:lstStyle/>
          <a:p>
            <a:fld id="{E35B1C7C-2FE3-440E-960B-DC336E9D4EC3}" type="slidenum">
              <a:rPr lang="en-US" smtClean="0"/>
              <a:pPr/>
              <a:t>14</a:t>
            </a:fld>
            <a:endParaRPr lang="en-US" dirty="0"/>
          </a:p>
        </p:txBody>
      </p:sp>
      <p:sp>
        <p:nvSpPr>
          <p:cNvPr id="7" name="TextBox 6">
            <a:extLst>
              <a:ext uri="{FF2B5EF4-FFF2-40B4-BE49-F238E27FC236}">
                <a16:creationId xmlns:a16="http://schemas.microsoft.com/office/drawing/2014/main" id="{3F6B6A09-7232-41FD-9107-1DCF207F216C}"/>
              </a:ext>
            </a:extLst>
          </p:cNvPr>
          <p:cNvSpPr txBox="1"/>
          <p:nvPr/>
        </p:nvSpPr>
        <p:spPr>
          <a:xfrm>
            <a:off x="307369" y="6267450"/>
            <a:ext cx="8153400" cy="276999"/>
          </a:xfrm>
          <a:prstGeom prst="rect">
            <a:avLst/>
          </a:prstGeom>
          <a:noFill/>
        </p:spPr>
        <p:txBody>
          <a:bodyPr wrap="square" rtlCol="0">
            <a:spAutoFit/>
          </a:bodyPr>
          <a:lstStyle/>
          <a:p>
            <a:r>
              <a:rPr lang="en-US" sz="1200" dirty="0">
                <a:hlinkClick r:id="rId3"/>
              </a:rPr>
              <a:t>Oregon Violent Death Reporting System Data Dashboard </a:t>
            </a:r>
            <a:endParaRPr lang="en-US" sz="1200" dirty="0"/>
          </a:p>
        </p:txBody>
      </p:sp>
      <p:pic>
        <p:nvPicPr>
          <p:cNvPr id="4" name="Picture 3">
            <a:extLst>
              <a:ext uri="{FF2B5EF4-FFF2-40B4-BE49-F238E27FC236}">
                <a16:creationId xmlns:a16="http://schemas.microsoft.com/office/drawing/2014/main" id="{89DADF9D-4BFC-421D-823E-8088A5186A15}"/>
              </a:ext>
            </a:extLst>
          </p:cNvPr>
          <p:cNvPicPr>
            <a:picLocks noChangeAspect="1"/>
          </p:cNvPicPr>
          <p:nvPr/>
        </p:nvPicPr>
        <p:blipFill rotWithShape="1">
          <a:blip r:embed="rId4"/>
          <a:srcRect t="6251" r="46808" b="-3905"/>
          <a:stretch/>
        </p:blipFill>
        <p:spPr>
          <a:xfrm>
            <a:off x="462337" y="3429000"/>
            <a:ext cx="2509463" cy="2381250"/>
          </a:xfrm>
          <a:prstGeom prst="rect">
            <a:avLst/>
          </a:prstGeom>
        </p:spPr>
      </p:pic>
      <p:sp>
        <p:nvSpPr>
          <p:cNvPr id="6" name="TextBox 5">
            <a:extLst>
              <a:ext uri="{FF2B5EF4-FFF2-40B4-BE49-F238E27FC236}">
                <a16:creationId xmlns:a16="http://schemas.microsoft.com/office/drawing/2014/main" id="{9B6C4F83-5699-497A-B8FC-1FC3A625C4EB}"/>
              </a:ext>
            </a:extLst>
          </p:cNvPr>
          <p:cNvSpPr txBox="1"/>
          <p:nvPr/>
        </p:nvSpPr>
        <p:spPr>
          <a:xfrm>
            <a:off x="1219200" y="2602468"/>
            <a:ext cx="7010400" cy="369332"/>
          </a:xfrm>
          <a:prstGeom prst="rect">
            <a:avLst/>
          </a:prstGeom>
          <a:noFill/>
        </p:spPr>
        <p:txBody>
          <a:bodyPr wrap="square" rtlCol="0">
            <a:spAutoFit/>
          </a:bodyPr>
          <a:lstStyle/>
          <a:p>
            <a:r>
              <a:rPr lang="en-US" sz="1800" dirty="0">
                <a:solidFill>
                  <a:srgbClr val="005595"/>
                </a:solidFill>
                <a:latin typeface="+mj-lt"/>
              </a:rPr>
              <a:t>Oregon County Suicide Deaths by Mechanism, 2016-2020</a:t>
            </a:r>
          </a:p>
        </p:txBody>
      </p:sp>
      <p:sp>
        <p:nvSpPr>
          <p:cNvPr id="10" name="TextBox 9">
            <a:extLst>
              <a:ext uri="{FF2B5EF4-FFF2-40B4-BE49-F238E27FC236}">
                <a16:creationId xmlns:a16="http://schemas.microsoft.com/office/drawing/2014/main" id="{2C9E3796-4816-4B9A-ADB3-07EB8CBBDA43}"/>
              </a:ext>
            </a:extLst>
          </p:cNvPr>
          <p:cNvSpPr txBox="1"/>
          <p:nvPr/>
        </p:nvSpPr>
        <p:spPr>
          <a:xfrm>
            <a:off x="650268" y="3135124"/>
            <a:ext cx="2133600" cy="338554"/>
          </a:xfrm>
          <a:prstGeom prst="rect">
            <a:avLst/>
          </a:prstGeom>
          <a:noFill/>
        </p:spPr>
        <p:txBody>
          <a:bodyPr wrap="square" rtlCol="0">
            <a:spAutoFit/>
          </a:bodyPr>
          <a:lstStyle/>
          <a:p>
            <a:r>
              <a:rPr lang="en-US" sz="1600" dirty="0">
                <a:latin typeface="+mj-lt"/>
              </a:rPr>
              <a:t>All Oregon Counties</a:t>
            </a:r>
          </a:p>
        </p:txBody>
      </p:sp>
      <p:pic>
        <p:nvPicPr>
          <p:cNvPr id="13" name="Picture 12">
            <a:extLst>
              <a:ext uri="{FF2B5EF4-FFF2-40B4-BE49-F238E27FC236}">
                <a16:creationId xmlns:a16="http://schemas.microsoft.com/office/drawing/2014/main" id="{CFCFFB49-2457-4BB2-B3AF-A761390E0326}"/>
              </a:ext>
            </a:extLst>
          </p:cNvPr>
          <p:cNvPicPr>
            <a:picLocks noChangeAspect="1"/>
          </p:cNvPicPr>
          <p:nvPr/>
        </p:nvPicPr>
        <p:blipFill>
          <a:blip r:embed="rId5"/>
          <a:stretch>
            <a:fillRect/>
          </a:stretch>
        </p:blipFill>
        <p:spPr>
          <a:xfrm>
            <a:off x="3499219" y="3465226"/>
            <a:ext cx="2871951" cy="2267887"/>
          </a:xfrm>
          <a:prstGeom prst="rect">
            <a:avLst/>
          </a:prstGeom>
        </p:spPr>
      </p:pic>
      <p:pic>
        <p:nvPicPr>
          <p:cNvPr id="14" name="Picture 13">
            <a:extLst>
              <a:ext uri="{FF2B5EF4-FFF2-40B4-BE49-F238E27FC236}">
                <a16:creationId xmlns:a16="http://schemas.microsoft.com/office/drawing/2014/main" id="{CA81317E-DB0F-442E-9568-E4D38DB04ACA}"/>
              </a:ext>
            </a:extLst>
          </p:cNvPr>
          <p:cNvPicPr>
            <a:picLocks noChangeAspect="1"/>
          </p:cNvPicPr>
          <p:nvPr/>
        </p:nvPicPr>
        <p:blipFill rotWithShape="1">
          <a:blip r:embed="rId6"/>
          <a:srcRect r="10747"/>
          <a:stretch/>
        </p:blipFill>
        <p:spPr>
          <a:xfrm>
            <a:off x="6477001" y="3393748"/>
            <a:ext cx="2514600" cy="2267887"/>
          </a:xfrm>
          <a:prstGeom prst="rect">
            <a:avLst/>
          </a:prstGeom>
        </p:spPr>
      </p:pic>
      <p:sp>
        <p:nvSpPr>
          <p:cNvPr id="16" name="TextBox 15">
            <a:extLst>
              <a:ext uri="{FF2B5EF4-FFF2-40B4-BE49-F238E27FC236}">
                <a16:creationId xmlns:a16="http://schemas.microsoft.com/office/drawing/2014/main" id="{797D25EA-B557-4637-9F8B-6FE0881A772F}"/>
              </a:ext>
            </a:extLst>
          </p:cNvPr>
          <p:cNvSpPr txBox="1"/>
          <p:nvPr/>
        </p:nvSpPr>
        <p:spPr>
          <a:xfrm>
            <a:off x="4155469" y="3153292"/>
            <a:ext cx="2133600" cy="338554"/>
          </a:xfrm>
          <a:prstGeom prst="rect">
            <a:avLst/>
          </a:prstGeom>
          <a:noFill/>
        </p:spPr>
        <p:txBody>
          <a:bodyPr wrap="square" rtlCol="0">
            <a:spAutoFit/>
          </a:bodyPr>
          <a:lstStyle/>
          <a:p>
            <a:r>
              <a:rPr lang="en-US" sz="1600" dirty="0">
                <a:latin typeface="+mj-lt"/>
              </a:rPr>
              <a:t>Josephine</a:t>
            </a:r>
          </a:p>
        </p:txBody>
      </p:sp>
      <p:sp>
        <p:nvSpPr>
          <p:cNvPr id="17" name="TextBox 16">
            <a:extLst>
              <a:ext uri="{FF2B5EF4-FFF2-40B4-BE49-F238E27FC236}">
                <a16:creationId xmlns:a16="http://schemas.microsoft.com/office/drawing/2014/main" id="{95B19CDF-21A5-43D4-B3BC-D4889FC11F80}"/>
              </a:ext>
            </a:extLst>
          </p:cNvPr>
          <p:cNvSpPr txBox="1"/>
          <p:nvPr/>
        </p:nvSpPr>
        <p:spPr>
          <a:xfrm>
            <a:off x="6908436" y="3153292"/>
            <a:ext cx="2133600" cy="338554"/>
          </a:xfrm>
          <a:prstGeom prst="rect">
            <a:avLst/>
          </a:prstGeom>
          <a:noFill/>
        </p:spPr>
        <p:txBody>
          <a:bodyPr wrap="square" rtlCol="0">
            <a:spAutoFit/>
          </a:bodyPr>
          <a:lstStyle/>
          <a:p>
            <a:r>
              <a:rPr lang="en-US" sz="1600" dirty="0">
                <a:latin typeface="+mj-lt"/>
              </a:rPr>
              <a:t>Multnomah</a:t>
            </a:r>
          </a:p>
        </p:txBody>
      </p:sp>
    </p:spTree>
    <p:extLst>
      <p:ext uri="{BB962C8B-B14F-4D97-AF65-F5344CB8AC3E}">
        <p14:creationId xmlns:p14="http://schemas.microsoft.com/office/powerpoint/2010/main" val="817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endParaRPr lang="en-US" sz="2200" dirty="0"/>
          </a:p>
          <a:p>
            <a:endParaRPr lang="en-US" sz="2200" dirty="0"/>
          </a:p>
        </p:txBody>
      </p:sp>
      <p:sp>
        <p:nvSpPr>
          <p:cNvPr id="5" name="Slide Number Placeholder 4"/>
          <p:cNvSpPr>
            <a:spLocks noGrp="1"/>
          </p:cNvSpPr>
          <p:nvPr>
            <p:ph type="sldNum" sz="quarter" idx="10"/>
          </p:nvPr>
        </p:nvSpPr>
        <p:spPr/>
        <p:txBody>
          <a:bodyPr/>
          <a:lstStyle/>
          <a:p>
            <a:fld id="{E35B1C7C-2FE3-440E-960B-DC336E9D4EC3}" type="slidenum">
              <a:rPr lang="en-US" smtClean="0"/>
              <a:pPr/>
              <a:t>15</a:t>
            </a:fld>
            <a:endParaRPr lang="en-US" dirty="0"/>
          </a:p>
        </p:txBody>
      </p:sp>
      <p:sp>
        <p:nvSpPr>
          <p:cNvPr id="7" name="TextBox 6">
            <a:extLst>
              <a:ext uri="{FF2B5EF4-FFF2-40B4-BE49-F238E27FC236}">
                <a16:creationId xmlns:a16="http://schemas.microsoft.com/office/drawing/2014/main" id="{9575278E-8FB0-4340-ACD0-D1557605A040}"/>
              </a:ext>
            </a:extLst>
          </p:cNvPr>
          <p:cNvSpPr txBox="1"/>
          <p:nvPr/>
        </p:nvSpPr>
        <p:spPr>
          <a:xfrm>
            <a:off x="489857" y="1960487"/>
            <a:ext cx="7734300" cy="4045723"/>
          </a:xfrm>
          <a:prstGeom prst="rect">
            <a:avLst/>
          </a:prstGeom>
          <a:noFill/>
        </p:spPr>
        <p:txBody>
          <a:bodyPr wrap="square">
            <a:spAutoFit/>
          </a:bodyPr>
          <a:lstStyle/>
          <a:p>
            <a:pPr marL="342900" marR="0" indent="-342900">
              <a:spcBef>
                <a:spcPts val="0"/>
              </a:spcBef>
              <a:spcAft>
                <a:spcPts val="1200"/>
              </a:spcAft>
              <a:buFont typeface="Arial" panose="020B0604020202020204" pitchFamily="34" charset="0"/>
              <a:buChar char="•"/>
            </a:pPr>
            <a:r>
              <a:rPr lang="en-US" sz="2000" dirty="0">
                <a:solidFill>
                  <a:srgbClr val="005595"/>
                </a:solidFill>
                <a:effectLst/>
                <a:latin typeface="Calibri" panose="020F0502020204030204" pitchFamily="34" charset="0"/>
                <a:ea typeface="Calibri" panose="020F0502020204030204" pitchFamily="34" charset="0"/>
                <a:cs typeface="Calibri" panose="020F0502020204030204" pitchFamily="34" charset="0"/>
              </a:rPr>
              <a:t>Emergency departments (ED) and participating urgent care centers (UCCs) share de-identified data with OHA</a:t>
            </a:r>
          </a:p>
          <a:p>
            <a:pPr marL="342900" marR="0" indent="-342900">
              <a:spcBef>
                <a:spcPts val="0"/>
              </a:spcBef>
              <a:spcAft>
                <a:spcPts val="1200"/>
              </a:spcAft>
              <a:buFont typeface="Arial" panose="020B0604020202020204" pitchFamily="34" charset="0"/>
              <a:buChar char="•"/>
            </a:pPr>
            <a:r>
              <a:rPr lang="en-US" sz="2000" dirty="0">
                <a:solidFill>
                  <a:srgbClr val="005595"/>
                </a:solidFill>
                <a:latin typeface="Calibri" panose="020F0502020204030204" pitchFamily="34" charset="0"/>
                <a:ea typeface="Calibri" panose="020F0502020204030204" pitchFamily="34" charset="0"/>
                <a:cs typeface="Calibri" panose="020F0502020204030204" pitchFamily="34" charset="0"/>
              </a:rPr>
              <a:t>Data is shared with OHA daily.</a:t>
            </a:r>
          </a:p>
          <a:p>
            <a:pPr marL="342900" marR="0" indent="-342900">
              <a:spcBef>
                <a:spcPts val="0"/>
              </a:spcBef>
              <a:spcAft>
                <a:spcPts val="1200"/>
              </a:spcAft>
              <a:buFont typeface="Arial" panose="020B0604020202020204" pitchFamily="34" charset="0"/>
              <a:buChar char="•"/>
            </a:pPr>
            <a:r>
              <a:rPr lang="en-US" sz="2000" dirty="0">
                <a:solidFill>
                  <a:srgbClr val="005595"/>
                </a:solidFill>
                <a:effectLst/>
                <a:latin typeface="Calibri" panose="020F0502020204030204" pitchFamily="34" charset="0"/>
                <a:ea typeface="Calibri" panose="020F0502020204030204" pitchFamily="34" charset="0"/>
                <a:cs typeface="Calibri" panose="020F0502020204030204" pitchFamily="34" charset="0"/>
              </a:rPr>
              <a:t>Used to monitor activity such as suicide attempts</a:t>
            </a:r>
          </a:p>
          <a:p>
            <a:pPr marL="342900" marR="0" indent="-342900">
              <a:spcBef>
                <a:spcPts val="0"/>
              </a:spcBef>
              <a:spcAft>
                <a:spcPts val="1200"/>
              </a:spcAft>
              <a:buFont typeface="Arial" panose="020B0604020202020204" pitchFamily="34" charset="0"/>
              <a:buChar char="•"/>
            </a:pPr>
            <a:r>
              <a:rPr lang="en-US" sz="2000" dirty="0">
                <a:solidFill>
                  <a:srgbClr val="005595"/>
                </a:solidFill>
                <a:latin typeface="Calibri" panose="020F0502020204030204" pitchFamily="34" charset="0"/>
                <a:ea typeface="Calibri" panose="020F0502020204030204" pitchFamily="34" charset="0"/>
                <a:cs typeface="Calibri" panose="020F0502020204030204" pitchFamily="34" charset="0"/>
              </a:rPr>
              <a:t>OHA publishes monthly surveillance reports on suicide and overdose activity. </a:t>
            </a:r>
          </a:p>
          <a:p>
            <a:pPr marL="342900" indent="-342900">
              <a:spcBef>
                <a:spcPts val="0"/>
              </a:spcBef>
              <a:spcAft>
                <a:spcPts val="1200"/>
              </a:spcAft>
              <a:buFont typeface="Arial" panose="020B0604020202020204" pitchFamily="34" charset="0"/>
              <a:buChar char="•"/>
            </a:pPr>
            <a:r>
              <a:rPr lang="en-US" sz="2000" dirty="0">
                <a:solidFill>
                  <a:srgbClr val="005595"/>
                </a:solidFill>
                <a:latin typeface="Calibri" panose="020F0502020204030204" pitchFamily="34" charset="0"/>
                <a:ea typeface="Calibri" panose="020F0502020204030204" pitchFamily="34" charset="0"/>
                <a:cs typeface="Calibri" panose="020F0502020204030204" pitchFamily="34" charset="0"/>
              </a:rPr>
              <a:t>Local public health and hospital ESSENCE users can get data for their county or service area data. Visit the </a:t>
            </a:r>
            <a:r>
              <a:rPr lang="en-US" sz="2000" dirty="0">
                <a:solidFill>
                  <a:srgbClr val="005595"/>
                </a:solidFill>
                <a:latin typeface="Calibri" panose="020F0502020204030204" pitchFamily="34" charset="0"/>
                <a:ea typeface="Calibri" panose="020F0502020204030204" pitchFamily="34" charset="0"/>
                <a:cs typeface="Calibri" panose="020F0502020204030204" pitchFamily="34" charset="0"/>
                <a:hlinkClick r:id="rId3"/>
              </a:rPr>
              <a:t>OHA Accessing Oregon ESSENCE webpage </a:t>
            </a:r>
            <a:r>
              <a:rPr lang="en-US" sz="2000" dirty="0">
                <a:solidFill>
                  <a:srgbClr val="005595"/>
                </a:solidFill>
                <a:latin typeface="Calibri" panose="020F0502020204030204" pitchFamily="34" charset="0"/>
                <a:ea typeface="Calibri" panose="020F0502020204030204" pitchFamily="34" charset="0"/>
                <a:cs typeface="Calibri" panose="020F0502020204030204" pitchFamily="34" charset="0"/>
              </a:rPr>
              <a:t>for more information and to apply for access.</a:t>
            </a:r>
          </a:p>
          <a:p>
            <a:pPr marL="342900" marR="0" indent="-342900">
              <a:lnSpc>
                <a:spcPct val="150000"/>
              </a:lnSpc>
              <a:spcBef>
                <a:spcPts val="0"/>
              </a:spcBef>
              <a:spcAft>
                <a:spcPts val="0"/>
              </a:spcAft>
              <a:buFont typeface="Arial" panose="020B0604020202020204" pitchFamily="34" charset="0"/>
              <a:buChar char="•"/>
            </a:pPr>
            <a:endParaRPr lang="en-US" sz="2000" dirty="0">
              <a:solidFill>
                <a:srgbClr val="005595"/>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AE7F1EE-477A-409B-81D8-15A95D739620}"/>
              </a:ext>
            </a:extLst>
          </p:cNvPr>
          <p:cNvPicPr>
            <a:picLocks noChangeAspect="1"/>
          </p:cNvPicPr>
          <p:nvPr/>
        </p:nvPicPr>
        <p:blipFill>
          <a:blip r:embed="rId4"/>
          <a:stretch>
            <a:fillRect/>
          </a:stretch>
        </p:blipFill>
        <p:spPr>
          <a:xfrm>
            <a:off x="5294805" y="204985"/>
            <a:ext cx="3719544" cy="1389935"/>
          </a:xfrm>
          <a:prstGeom prst="rect">
            <a:avLst/>
          </a:prstGeom>
        </p:spPr>
      </p:pic>
      <p:sp>
        <p:nvSpPr>
          <p:cNvPr id="8" name="TextBox 7">
            <a:extLst>
              <a:ext uri="{FF2B5EF4-FFF2-40B4-BE49-F238E27FC236}">
                <a16:creationId xmlns:a16="http://schemas.microsoft.com/office/drawing/2014/main" id="{AF5F9DD2-6FF2-4213-91D9-85E01E4D2586}"/>
              </a:ext>
            </a:extLst>
          </p:cNvPr>
          <p:cNvSpPr txBox="1"/>
          <p:nvPr/>
        </p:nvSpPr>
        <p:spPr>
          <a:xfrm>
            <a:off x="18143" y="358170"/>
            <a:ext cx="5159828" cy="1754326"/>
          </a:xfrm>
          <a:prstGeom prst="rect">
            <a:avLst/>
          </a:prstGeom>
          <a:noFill/>
        </p:spPr>
        <p:txBody>
          <a:bodyPr wrap="square" lIns="91440" tIns="45720" rIns="91440" bIns="45720" rtlCol="0" anchor="t">
            <a:spAutoFit/>
          </a:bodyPr>
          <a:lstStyle/>
          <a:p>
            <a:r>
              <a:rPr lang="en-US" sz="2800" b="1" u="sng" dirty="0">
                <a:solidFill>
                  <a:srgbClr val="005595"/>
                </a:solidFill>
                <a:effectLst/>
                <a:latin typeface="Calibri"/>
                <a:ea typeface="Calibri" panose="020F0502020204030204" pitchFamily="34" charset="0"/>
                <a:cs typeface="Calibri"/>
              </a:rPr>
              <a:t>Electronic Surveillance System for the Early Notification of Community-Based Epidemics</a:t>
            </a:r>
            <a:r>
              <a:rPr lang="en-US" sz="2800" b="1" u="sng" dirty="0">
                <a:solidFill>
                  <a:srgbClr val="005595"/>
                </a:solidFill>
                <a:latin typeface="Calibri"/>
                <a:ea typeface="Calibri" panose="020F0502020204030204" pitchFamily="34" charset="0"/>
                <a:cs typeface="Calibri"/>
              </a:rPr>
              <a:t> </a:t>
            </a:r>
            <a:endParaRPr lang="en-US" sz="2800" dirty="0">
              <a:solidFill>
                <a:srgbClr val="005595"/>
              </a:solidFill>
              <a:effectLst/>
              <a:latin typeface="Calibri"/>
              <a:ea typeface="Calibri" panose="020F0502020204030204" pitchFamily="34" charset="0"/>
            </a:endParaRPr>
          </a:p>
          <a:p>
            <a:endParaRPr lang="en-US" dirty="0"/>
          </a:p>
        </p:txBody>
      </p:sp>
    </p:spTree>
    <p:extLst>
      <p:ext uri="{BB962C8B-B14F-4D97-AF65-F5344CB8AC3E}">
        <p14:creationId xmlns:p14="http://schemas.microsoft.com/office/powerpoint/2010/main" val="499594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C53A-20A9-4632-9BF3-79AC9E02B7C5}"/>
              </a:ext>
            </a:extLst>
          </p:cNvPr>
          <p:cNvSpPr>
            <a:spLocks noGrp="1"/>
          </p:cNvSpPr>
          <p:nvPr>
            <p:ph type="title"/>
          </p:nvPr>
        </p:nvSpPr>
        <p:spPr>
          <a:xfrm>
            <a:off x="76200" y="109755"/>
            <a:ext cx="8991600" cy="1143000"/>
          </a:xfrm>
        </p:spPr>
        <p:txBody>
          <a:bodyPr/>
          <a:lstStyle/>
          <a:p>
            <a:r>
              <a:rPr lang="en-US" sz="2400" dirty="0"/>
              <a:t>How many suicide-related visits have there been to Emergency Departments and Urgent Care Centers for ages 18 and under? </a:t>
            </a:r>
          </a:p>
        </p:txBody>
      </p:sp>
      <p:sp>
        <p:nvSpPr>
          <p:cNvPr id="9" name="Rectangle 8">
            <a:extLst>
              <a:ext uri="{FF2B5EF4-FFF2-40B4-BE49-F238E27FC236}">
                <a16:creationId xmlns:a16="http://schemas.microsoft.com/office/drawing/2014/main" id="{8239BF93-E774-4751-B718-8E3E19787596}"/>
              </a:ext>
            </a:extLst>
          </p:cNvPr>
          <p:cNvSpPr/>
          <p:nvPr/>
        </p:nvSpPr>
        <p:spPr bwMode="auto">
          <a:xfrm>
            <a:off x="1027946" y="3276600"/>
            <a:ext cx="381000" cy="762000"/>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solidFill>
                  <a:schemeClr val="accent3"/>
                </a:solidFill>
              </a:ln>
              <a:solidFill>
                <a:schemeClr val="bg1">
                  <a:lumMod val="95000"/>
                </a:schemeClr>
              </a:solidFill>
              <a:effectLst/>
              <a:latin typeface="Times" pitchFamily="18" charset="0"/>
            </a:endParaRPr>
          </a:p>
        </p:txBody>
      </p:sp>
      <p:sp>
        <p:nvSpPr>
          <p:cNvPr id="10" name="TextBox 9">
            <a:extLst>
              <a:ext uri="{FF2B5EF4-FFF2-40B4-BE49-F238E27FC236}">
                <a16:creationId xmlns:a16="http://schemas.microsoft.com/office/drawing/2014/main" id="{469E77FB-4669-493A-9A87-8AF2E5A6AA99}"/>
              </a:ext>
            </a:extLst>
          </p:cNvPr>
          <p:cNvSpPr txBox="1"/>
          <p:nvPr/>
        </p:nvSpPr>
        <p:spPr>
          <a:xfrm>
            <a:off x="0" y="5783075"/>
            <a:ext cx="7010400" cy="754053"/>
          </a:xfrm>
          <a:prstGeom prst="rect">
            <a:avLst/>
          </a:prstGeom>
          <a:noFill/>
        </p:spPr>
        <p:txBody>
          <a:bodyPr wrap="square" rtlCol="0">
            <a:spAutoFit/>
          </a:bodyPr>
          <a:lstStyle/>
          <a:p>
            <a:r>
              <a:rPr lang="en-US" sz="1400" dirty="0">
                <a:solidFill>
                  <a:srgbClr val="181717"/>
                </a:solidFill>
                <a:effectLst/>
                <a:latin typeface="Calibri" panose="020F0502020204030204" pitchFamily="34" charset="0"/>
                <a:ea typeface="Arial" panose="020B0604020202020204" pitchFamily="34" charset="0"/>
                <a:cs typeface="Calibri" panose="020F0502020204030204" pitchFamily="34" charset="0"/>
              </a:rPr>
              <a:t>Total visits: 2021 = 5,904; 2020 = 5,227; and 2019 = 6,016</a:t>
            </a:r>
            <a:endParaRPr lang="en-US" sz="1400" dirty="0">
              <a:solidFill>
                <a:srgbClr val="181717"/>
              </a:solidFill>
              <a:effectLst/>
              <a:latin typeface="Calibri" panose="020F0502020204030204" pitchFamily="34" charset="0"/>
              <a:ea typeface="Times New Roman" panose="02020603050405020304" pitchFamily="18" charset="0"/>
              <a:cs typeface="Calibri" panose="020F0502020204030204" pitchFamily="34" charset="0"/>
            </a:endParaRPr>
          </a:p>
          <a:p>
            <a:endParaRPr lang="en-US" sz="500" dirty="0">
              <a:solidFill>
                <a:srgbClr val="181717"/>
              </a:solidFill>
              <a:effectLst/>
              <a:latin typeface="Calibri" panose="020F0502020204030204" pitchFamily="34" charset="0"/>
              <a:ea typeface="Times New Roman" panose="02020603050405020304" pitchFamily="18" charset="0"/>
              <a:cs typeface="Calibri" panose="020F0502020204030204" pitchFamily="34" charset="0"/>
            </a:endParaRPr>
          </a:p>
          <a:p>
            <a:r>
              <a:rPr lang="en-US" sz="1200" dirty="0">
                <a:latin typeface="Calibri" panose="020F0502020204030204" pitchFamily="34" charset="0"/>
                <a:cs typeface="Calibri" panose="020F0502020204030204" pitchFamily="34" charset="0"/>
              </a:rPr>
              <a:t>Source: Oregon Electronic Surveillance System for Early Notification of Community-Based Epidemics (ESSENCE). Available through the </a:t>
            </a:r>
            <a:r>
              <a:rPr lang="en-US" sz="1200" dirty="0">
                <a:latin typeface="Calibri" panose="020F0502020204030204" pitchFamily="34" charset="0"/>
                <a:cs typeface="Calibri" panose="020F0502020204030204" pitchFamily="34" charset="0"/>
                <a:hlinkClick r:id="rId3"/>
              </a:rPr>
              <a:t>OHA Monthly Suicide-Related Data Report</a:t>
            </a:r>
            <a:endParaRPr lang="en-US" sz="12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57501B3-4B60-46BE-AC09-59F15CD7C646}"/>
              </a:ext>
            </a:extLst>
          </p:cNvPr>
          <p:cNvPicPr>
            <a:picLocks noChangeAspect="1"/>
          </p:cNvPicPr>
          <p:nvPr/>
        </p:nvPicPr>
        <p:blipFill>
          <a:blip r:embed="rId4"/>
          <a:stretch>
            <a:fillRect/>
          </a:stretch>
        </p:blipFill>
        <p:spPr>
          <a:xfrm>
            <a:off x="132949" y="1391510"/>
            <a:ext cx="8878101" cy="4420593"/>
          </a:xfrm>
          <a:prstGeom prst="rect">
            <a:avLst/>
          </a:prstGeom>
        </p:spPr>
      </p:pic>
    </p:spTree>
    <p:extLst>
      <p:ext uri="{BB962C8B-B14F-4D97-AF65-F5344CB8AC3E}">
        <p14:creationId xmlns:p14="http://schemas.microsoft.com/office/powerpoint/2010/main" val="3748278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C53A-20A9-4632-9BF3-79AC9E02B7C5}"/>
              </a:ext>
            </a:extLst>
          </p:cNvPr>
          <p:cNvSpPr>
            <a:spLocks noGrp="1"/>
          </p:cNvSpPr>
          <p:nvPr>
            <p:ph type="title"/>
          </p:nvPr>
        </p:nvSpPr>
        <p:spPr>
          <a:xfrm>
            <a:off x="152400" y="-23882"/>
            <a:ext cx="8642062" cy="1143000"/>
          </a:xfrm>
        </p:spPr>
        <p:txBody>
          <a:bodyPr/>
          <a:lstStyle/>
          <a:p>
            <a:r>
              <a:rPr lang="en-US" dirty="0"/>
              <a:t>What do suicide attempt visits in Oregon look like based on age? </a:t>
            </a:r>
          </a:p>
        </p:txBody>
      </p:sp>
      <p:sp>
        <p:nvSpPr>
          <p:cNvPr id="9" name="Rectangle 8">
            <a:extLst>
              <a:ext uri="{FF2B5EF4-FFF2-40B4-BE49-F238E27FC236}">
                <a16:creationId xmlns:a16="http://schemas.microsoft.com/office/drawing/2014/main" id="{8239BF93-E774-4751-B718-8E3E19787596}"/>
              </a:ext>
            </a:extLst>
          </p:cNvPr>
          <p:cNvSpPr/>
          <p:nvPr/>
        </p:nvSpPr>
        <p:spPr bwMode="auto">
          <a:xfrm>
            <a:off x="1027946" y="3276600"/>
            <a:ext cx="381000" cy="762000"/>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solidFill>
                  <a:schemeClr val="accent3"/>
                </a:solidFill>
              </a:ln>
              <a:solidFill>
                <a:schemeClr val="bg1">
                  <a:lumMod val="95000"/>
                </a:schemeClr>
              </a:solidFill>
              <a:effectLst/>
              <a:latin typeface="Times" pitchFamily="18" charset="0"/>
            </a:endParaRPr>
          </a:p>
        </p:txBody>
      </p:sp>
      <p:sp>
        <p:nvSpPr>
          <p:cNvPr id="10" name="TextBox 9">
            <a:extLst>
              <a:ext uri="{FF2B5EF4-FFF2-40B4-BE49-F238E27FC236}">
                <a16:creationId xmlns:a16="http://schemas.microsoft.com/office/drawing/2014/main" id="{469E77FB-4669-493A-9A87-8AF2E5A6AA99}"/>
              </a:ext>
            </a:extLst>
          </p:cNvPr>
          <p:cNvSpPr txBox="1"/>
          <p:nvPr/>
        </p:nvSpPr>
        <p:spPr>
          <a:xfrm>
            <a:off x="179363" y="5872916"/>
            <a:ext cx="5898257" cy="646331"/>
          </a:xfrm>
          <a:prstGeom prst="rect">
            <a:avLst/>
          </a:prstGeom>
          <a:noFill/>
        </p:spPr>
        <p:txBody>
          <a:bodyPr wrap="square" rtlCol="0">
            <a:spAutoFit/>
          </a:bodyPr>
          <a:lstStyle/>
          <a:p>
            <a:endParaRPr lang="en-US" sz="1200" dirty="0">
              <a:latin typeface="Calibri" panose="020F0502020204030204" pitchFamily="34" charset="0"/>
              <a:cs typeface="Calibri" panose="020F0502020204030204" pitchFamily="34" charset="0"/>
            </a:endParaRP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Source: Oregon ESSENCE</a:t>
            </a:r>
          </a:p>
        </p:txBody>
      </p:sp>
      <p:pic>
        <p:nvPicPr>
          <p:cNvPr id="3" name="Picture 2">
            <a:extLst>
              <a:ext uri="{FF2B5EF4-FFF2-40B4-BE49-F238E27FC236}">
                <a16:creationId xmlns:a16="http://schemas.microsoft.com/office/drawing/2014/main" id="{D0020FC8-E8A6-4531-9F5A-D8A7E39E4325}"/>
              </a:ext>
            </a:extLst>
          </p:cNvPr>
          <p:cNvPicPr>
            <a:picLocks noChangeAspect="1"/>
          </p:cNvPicPr>
          <p:nvPr/>
        </p:nvPicPr>
        <p:blipFill>
          <a:blip r:embed="rId3"/>
          <a:stretch>
            <a:fillRect/>
          </a:stretch>
        </p:blipFill>
        <p:spPr>
          <a:xfrm>
            <a:off x="299270" y="1167384"/>
            <a:ext cx="8348322" cy="5038075"/>
          </a:xfrm>
          <a:prstGeom prst="rect">
            <a:avLst/>
          </a:prstGeom>
        </p:spPr>
      </p:pic>
      <p:sp>
        <p:nvSpPr>
          <p:cNvPr id="4" name="TextBox 3">
            <a:extLst>
              <a:ext uri="{FF2B5EF4-FFF2-40B4-BE49-F238E27FC236}">
                <a16:creationId xmlns:a16="http://schemas.microsoft.com/office/drawing/2014/main" id="{0AAE73E1-2DB9-F75D-4ABA-4F9D68CA6DD6}"/>
              </a:ext>
            </a:extLst>
          </p:cNvPr>
          <p:cNvSpPr txBox="1"/>
          <p:nvPr/>
        </p:nvSpPr>
        <p:spPr>
          <a:xfrm rot="-5400000">
            <a:off x="-1215189" y="2430379"/>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Arial"/>
                <a:cs typeface="Times"/>
              </a:rPr>
              <a:t>Count</a:t>
            </a:r>
            <a:endParaRPr lang="en-US" sz="1400" dirty="0">
              <a:latin typeface="Arial"/>
            </a:endParaRPr>
          </a:p>
        </p:txBody>
      </p:sp>
    </p:spTree>
    <p:extLst>
      <p:ext uri="{BB962C8B-B14F-4D97-AF65-F5344CB8AC3E}">
        <p14:creationId xmlns:p14="http://schemas.microsoft.com/office/powerpoint/2010/main" val="1911211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89" y="94164"/>
            <a:ext cx="8999621" cy="1143000"/>
          </a:xfrm>
        </p:spPr>
        <p:txBody>
          <a:bodyPr/>
          <a:lstStyle/>
          <a:p>
            <a:r>
              <a:rPr lang="en-US" dirty="0"/>
              <a:t>Hospital Discharge Data from Oregon Association of Hospital and Health Systems </a:t>
            </a:r>
            <a:endParaRPr lang="en-US" sz="2000" b="0" dirty="0">
              <a:cs typeface="Arial"/>
            </a:endParaRPr>
          </a:p>
        </p:txBody>
      </p:sp>
      <p:sp>
        <p:nvSpPr>
          <p:cNvPr id="3" name="Content Placeholder 2"/>
          <p:cNvSpPr>
            <a:spLocks noGrp="1"/>
          </p:cNvSpPr>
          <p:nvPr>
            <p:ph idx="1"/>
          </p:nvPr>
        </p:nvSpPr>
        <p:spPr>
          <a:xfrm>
            <a:off x="385011" y="1515980"/>
            <a:ext cx="8229600" cy="4379494"/>
          </a:xfrm>
        </p:spPr>
        <p:txBody>
          <a:bodyPr>
            <a:normAutofit/>
          </a:bodyPr>
          <a:lstStyle/>
          <a:p>
            <a:pPr>
              <a:spcBef>
                <a:spcPts val="1400"/>
              </a:spcBef>
              <a:spcAft>
                <a:spcPts val="500"/>
              </a:spcAft>
            </a:pPr>
            <a:r>
              <a:rPr lang="en-US" dirty="0">
                <a:ea typeface="+mn-lt"/>
                <a:cs typeface="+mn-lt"/>
              </a:rPr>
              <a:t>Discharge data include hospital and emergency department (ED) information. </a:t>
            </a:r>
            <a:endParaRPr lang="en-US" dirty="0"/>
          </a:p>
          <a:p>
            <a:pPr>
              <a:spcBef>
                <a:spcPts val="1400"/>
              </a:spcBef>
              <a:spcAft>
                <a:spcPts val="500"/>
              </a:spcAft>
            </a:pPr>
            <a:r>
              <a:rPr lang="en-US" dirty="0">
                <a:ea typeface="+mn-lt"/>
                <a:cs typeface="+mn-lt"/>
              </a:rPr>
              <a:t>Hospitals and EDs report data to the Oregon Association of Hospital and Health Systems (OAHHS) on visits and stays when there is a charge for services. </a:t>
            </a:r>
          </a:p>
          <a:p>
            <a:pPr>
              <a:spcBef>
                <a:spcPts val="1400"/>
              </a:spcBef>
              <a:spcAft>
                <a:spcPts val="500"/>
              </a:spcAft>
            </a:pPr>
            <a:r>
              <a:rPr lang="en-US" dirty="0">
                <a:ea typeface="+mn-lt"/>
                <a:cs typeface="+mn-lt"/>
              </a:rPr>
              <a:t>This information includes diagnosis, medical care received, and demographic information (e.g., age, sex, race, and ethnicity). </a:t>
            </a:r>
          </a:p>
          <a:p>
            <a:pPr>
              <a:spcBef>
                <a:spcPts val="1400"/>
              </a:spcBef>
              <a:spcAft>
                <a:spcPts val="500"/>
              </a:spcAft>
            </a:pPr>
            <a:r>
              <a:rPr lang="en-US" dirty="0">
                <a:ea typeface="+mn-lt"/>
                <a:cs typeface="+mn-lt"/>
              </a:rPr>
              <a:t>Hospital and ED discharge data do not overlap. </a:t>
            </a:r>
          </a:p>
          <a:p>
            <a:pPr>
              <a:spcBef>
                <a:spcPts val="1400"/>
              </a:spcBef>
              <a:spcAft>
                <a:spcPts val="500"/>
              </a:spcAft>
            </a:pPr>
            <a:r>
              <a:rPr lang="en-US" dirty="0">
                <a:ea typeface="+mn-lt"/>
                <a:cs typeface="+mn-lt"/>
              </a:rPr>
              <a:t>If a patient goes to an ED first and then is admitted to the hospital, their information will appear in the hospital discharge data only. </a:t>
            </a:r>
            <a:endParaRPr lang="en-US" dirty="0">
              <a:cs typeface="Arial"/>
            </a:endParaRPr>
          </a:p>
          <a:p>
            <a:endParaRPr lang="en-US" dirty="0"/>
          </a:p>
          <a:p>
            <a:endParaRPr lang="en-US" dirty="0">
              <a:cs typeface="Arial"/>
            </a:endParaRPr>
          </a:p>
          <a:p>
            <a:endParaRPr lang="en-US" dirty="0"/>
          </a:p>
        </p:txBody>
      </p:sp>
      <p:sp>
        <p:nvSpPr>
          <p:cNvPr id="5" name="Slide Number Placeholder 4"/>
          <p:cNvSpPr>
            <a:spLocks noGrp="1"/>
          </p:cNvSpPr>
          <p:nvPr>
            <p:ph type="sldNum" sz="quarter" idx="10"/>
          </p:nvPr>
        </p:nvSpPr>
        <p:spPr/>
        <p:txBody>
          <a:bodyPr/>
          <a:lstStyle/>
          <a:p>
            <a:fld id="{E35B1C7C-2FE3-440E-960B-DC336E9D4EC3}" type="slidenum">
              <a:rPr lang="en-US" smtClean="0"/>
              <a:pPr/>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Emergency Dept. and Hospital Discharged Data Elements include:</a:t>
            </a:r>
            <a:endParaRPr lang="en-US" sz="2000" b="0" dirty="0"/>
          </a:p>
        </p:txBody>
      </p:sp>
      <p:sp>
        <p:nvSpPr>
          <p:cNvPr id="3" name="Content Placeholder 2"/>
          <p:cNvSpPr>
            <a:spLocks noGrp="1"/>
          </p:cNvSpPr>
          <p:nvPr>
            <p:ph idx="1"/>
          </p:nvPr>
        </p:nvSpPr>
        <p:spPr/>
        <p:txBody>
          <a:bodyPr>
            <a:normAutofit/>
          </a:bodyPr>
          <a:lstStyle/>
          <a:p>
            <a:r>
              <a:rPr lang="en-US" dirty="0"/>
              <a:t>Demographics (age, sex, race/ethnicity, county of residence)</a:t>
            </a:r>
          </a:p>
          <a:p>
            <a:r>
              <a:rPr lang="en-US" dirty="0"/>
              <a:t>Admission source and type</a:t>
            </a:r>
            <a:endParaRPr lang="en-US" dirty="0">
              <a:cs typeface="Arial"/>
            </a:endParaRPr>
          </a:p>
          <a:p>
            <a:r>
              <a:rPr lang="en-US" dirty="0"/>
              <a:t>Mechanism or type of suicide attempt/self-harm (fall, firearm, etc.)</a:t>
            </a:r>
            <a:endParaRPr lang="en-US" dirty="0">
              <a:cs typeface="Arial"/>
            </a:endParaRPr>
          </a:p>
          <a:p>
            <a:r>
              <a:rPr lang="en-US" dirty="0"/>
              <a:t>Diagnosis and procedure information (underlying conditions as well)</a:t>
            </a:r>
            <a:endParaRPr lang="en-US" dirty="0">
              <a:cs typeface="Arial"/>
            </a:endParaRPr>
          </a:p>
          <a:p>
            <a:r>
              <a:rPr lang="en-US" dirty="0"/>
              <a:t>Chief and additional admitting diagnoses</a:t>
            </a:r>
            <a:endParaRPr lang="en-US" dirty="0">
              <a:cs typeface="Arial"/>
            </a:endParaRPr>
          </a:p>
          <a:p>
            <a:r>
              <a:rPr lang="en-US" dirty="0"/>
              <a:t>The condition of the patient at discharge and categories to where a patient discharged (disposition)</a:t>
            </a:r>
            <a:endParaRPr lang="en-US" dirty="0">
              <a:cs typeface="Arial"/>
            </a:endParaRPr>
          </a:p>
          <a:p>
            <a:r>
              <a:rPr lang="en-US" dirty="0"/>
              <a:t>Costs (across categories of care) and payers (up to three)</a:t>
            </a:r>
            <a:endParaRPr lang="en-US" dirty="0">
              <a:cs typeface="Arial"/>
            </a:endParaRPr>
          </a:p>
          <a:p>
            <a:r>
              <a:rPr lang="en-US" dirty="0"/>
              <a:t>Work related injury or illness</a:t>
            </a:r>
            <a:endParaRPr lang="en-US" dirty="0">
              <a:cs typeface="Arial"/>
            </a:endParaRPr>
          </a:p>
          <a:p>
            <a:r>
              <a:rPr lang="en-US" dirty="0"/>
              <a:t>Social determinants using Z codes in ICD-10 (International Classification of Disease)  </a:t>
            </a:r>
            <a:endParaRPr lang="en-US" dirty="0">
              <a:cs typeface="Arial"/>
            </a:endParaRPr>
          </a:p>
          <a:p>
            <a:pPr marL="0" indent="0">
              <a:buNone/>
            </a:pPr>
            <a:endParaRPr lang="en-US" dirty="0"/>
          </a:p>
          <a:p>
            <a:endParaRPr lang="en-US" dirty="0"/>
          </a:p>
        </p:txBody>
      </p:sp>
      <p:sp>
        <p:nvSpPr>
          <p:cNvPr id="5" name="Slide Number Placeholder 4"/>
          <p:cNvSpPr>
            <a:spLocks noGrp="1"/>
          </p:cNvSpPr>
          <p:nvPr>
            <p:ph type="sldNum" sz="quarter" idx="10"/>
          </p:nvPr>
        </p:nvSpPr>
        <p:spPr/>
        <p:txBody>
          <a:bodyPr/>
          <a:lstStyle/>
          <a:p>
            <a:fld id="{E35B1C7C-2FE3-440E-960B-DC336E9D4EC3}" type="slidenum">
              <a:rPr lang="en-US" smtClean="0"/>
              <a:pPr/>
              <a:t>19</a:t>
            </a:fld>
            <a:endParaRPr lang="en-US" dirty="0"/>
          </a:p>
        </p:txBody>
      </p:sp>
    </p:spTree>
    <p:extLst>
      <p:ext uri="{BB962C8B-B14F-4D97-AF65-F5344CB8AC3E}">
        <p14:creationId xmlns:p14="http://schemas.microsoft.com/office/powerpoint/2010/main" val="1987811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A0D9D-045C-4D2B-A14B-F3415ACB0499}"/>
              </a:ext>
            </a:extLst>
          </p:cNvPr>
          <p:cNvSpPr>
            <a:spLocks noGrp="1"/>
          </p:cNvSpPr>
          <p:nvPr>
            <p:ph type="title"/>
          </p:nvPr>
        </p:nvSpPr>
        <p:spPr>
          <a:xfrm>
            <a:off x="140366" y="-72058"/>
            <a:ext cx="8229600" cy="1143000"/>
          </a:xfrm>
        </p:spPr>
        <p:txBody>
          <a:bodyPr/>
          <a:lstStyle/>
          <a:p>
            <a:r>
              <a:rPr lang="en-US" dirty="0"/>
              <a:t>Understanding Suicide Data: Why is Data Important to Suicide Prevention? </a:t>
            </a:r>
          </a:p>
        </p:txBody>
      </p:sp>
      <p:sp>
        <p:nvSpPr>
          <p:cNvPr id="5" name="TextBox 4">
            <a:extLst>
              <a:ext uri="{FF2B5EF4-FFF2-40B4-BE49-F238E27FC236}">
                <a16:creationId xmlns:a16="http://schemas.microsoft.com/office/drawing/2014/main" id="{0D359DF0-6B5D-457A-937B-C8256FB4C4A6}"/>
              </a:ext>
            </a:extLst>
          </p:cNvPr>
          <p:cNvSpPr txBox="1"/>
          <p:nvPr/>
        </p:nvSpPr>
        <p:spPr>
          <a:xfrm>
            <a:off x="152398" y="1321282"/>
            <a:ext cx="3276601" cy="1514773"/>
          </a:xfrm>
          <a:prstGeom prst="wedgeEllipseCallou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3200" b="1" dirty="0">
                <a:solidFill>
                  <a:srgbClr val="005595"/>
                </a:solidFill>
                <a:latin typeface="+mj-lt"/>
              </a:rPr>
              <a:t>Describe patterns</a:t>
            </a:r>
          </a:p>
        </p:txBody>
      </p:sp>
      <p:sp>
        <p:nvSpPr>
          <p:cNvPr id="6" name="TextBox 5">
            <a:extLst>
              <a:ext uri="{FF2B5EF4-FFF2-40B4-BE49-F238E27FC236}">
                <a16:creationId xmlns:a16="http://schemas.microsoft.com/office/drawing/2014/main" id="{983F54B0-1268-4726-8B0A-294E7FEF1EB9}"/>
              </a:ext>
            </a:extLst>
          </p:cNvPr>
          <p:cNvSpPr txBox="1"/>
          <p:nvPr/>
        </p:nvSpPr>
        <p:spPr>
          <a:xfrm>
            <a:off x="5025188" y="975048"/>
            <a:ext cx="4062664" cy="2207240"/>
          </a:xfrm>
          <a:prstGeom prst="wedgeEllipseCallou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3200" b="1" dirty="0">
                <a:solidFill>
                  <a:srgbClr val="7030A0"/>
                </a:solidFill>
                <a:latin typeface="+mj-lt"/>
              </a:rPr>
              <a:t>Project future resource needs</a:t>
            </a:r>
          </a:p>
        </p:txBody>
      </p:sp>
      <p:sp>
        <p:nvSpPr>
          <p:cNvPr id="7" name="TextBox 6">
            <a:extLst>
              <a:ext uri="{FF2B5EF4-FFF2-40B4-BE49-F238E27FC236}">
                <a16:creationId xmlns:a16="http://schemas.microsoft.com/office/drawing/2014/main" id="{2B726CE8-8B00-43B9-A50D-C80299D066C8}"/>
              </a:ext>
            </a:extLst>
          </p:cNvPr>
          <p:cNvSpPr txBox="1"/>
          <p:nvPr/>
        </p:nvSpPr>
        <p:spPr>
          <a:xfrm>
            <a:off x="2707106" y="2462134"/>
            <a:ext cx="2590800" cy="1514773"/>
          </a:xfrm>
          <a:prstGeom prst="wedgeEllipseCallou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3200" b="1" dirty="0">
                <a:solidFill>
                  <a:srgbClr val="00B050"/>
                </a:solidFill>
                <a:latin typeface="+mj-lt"/>
              </a:rPr>
              <a:t>Track trends </a:t>
            </a:r>
          </a:p>
        </p:txBody>
      </p:sp>
      <p:sp>
        <p:nvSpPr>
          <p:cNvPr id="8" name="TextBox 7">
            <a:extLst>
              <a:ext uri="{FF2B5EF4-FFF2-40B4-BE49-F238E27FC236}">
                <a16:creationId xmlns:a16="http://schemas.microsoft.com/office/drawing/2014/main" id="{EE21D18C-13F8-49B5-AC2B-253A8AFDA6E0}"/>
              </a:ext>
            </a:extLst>
          </p:cNvPr>
          <p:cNvSpPr txBox="1"/>
          <p:nvPr/>
        </p:nvSpPr>
        <p:spPr>
          <a:xfrm>
            <a:off x="76200" y="4161439"/>
            <a:ext cx="4495800" cy="2207240"/>
          </a:xfrm>
          <a:prstGeom prst="wedgeEllipseCallou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3200" b="1" dirty="0">
                <a:solidFill>
                  <a:schemeClr val="accent1">
                    <a:lumMod val="50000"/>
                  </a:schemeClr>
                </a:solidFill>
                <a:latin typeface="+mj-lt"/>
              </a:rPr>
              <a:t>Detect suicide clusters or contagion</a:t>
            </a:r>
          </a:p>
        </p:txBody>
      </p:sp>
      <p:sp>
        <p:nvSpPr>
          <p:cNvPr id="9" name="TextBox 8">
            <a:extLst>
              <a:ext uri="{FF2B5EF4-FFF2-40B4-BE49-F238E27FC236}">
                <a16:creationId xmlns:a16="http://schemas.microsoft.com/office/drawing/2014/main" id="{3622DC2D-46A8-45F3-92A1-93DE28645613}"/>
              </a:ext>
            </a:extLst>
          </p:cNvPr>
          <p:cNvSpPr txBox="1"/>
          <p:nvPr/>
        </p:nvSpPr>
        <p:spPr>
          <a:xfrm>
            <a:off x="4800600" y="3693826"/>
            <a:ext cx="4062663" cy="2207240"/>
          </a:xfrm>
          <a:prstGeom prst="wedgeEllipseCallou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3200" b="1" dirty="0">
                <a:solidFill>
                  <a:srgbClr val="00B0F0"/>
                </a:solidFill>
                <a:latin typeface="+mj-lt"/>
              </a:rPr>
              <a:t>Evaluate programs and policies </a:t>
            </a:r>
          </a:p>
        </p:txBody>
      </p:sp>
    </p:spTree>
    <p:extLst>
      <p:ext uri="{BB962C8B-B14F-4D97-AF65-F5344CB8AC3E}">
        <p14:creationId xmlns:p14="http://schemas.microsoft.com/office/powerpoint/2010/main" val="870407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89" y="94164"/>
            <a:ext cx="8999621" cy="1143000"/>
          </a:xfrm>
        </p:spPr>
        <p:txBody>
          <a:bodyPr/>
          <a:lstStyle/>
          <a:p>
            <a:r>
              <a:rPr lang="en-US" dirty="0"/>
              <a:t>Hospital Discharge Data from Oregon Association of Hospital and Health Systems </a:t>
            </a:r>
            <a:endParaRPr lang="en-US" sz="2000" b="0" dirty="0">
              <a:cs typeface="Arial"/>
            </a:endParaRPr>
          </a:p>
        </p:txBody>
      </p:sp>
      <p:sp>
        <p:nvSpPr>
          <p:cNvPr id="3" name="Content Placeholder 2"/>
          <p:cNvSpPr>
            <a:spLocks noGrp="1"/>
          </p:cNvSpPr>
          <p:nvPr>
            <p:ph idx="1"/>
          </p:nvPr>
        </p:nvSpPr>
        <p:spPr>
          <a:xfrm>
            <a:off x="385011" y="1515980"/>
            <a:ext cx="8229600" cy="4379494"/>
          </a:xfrm>
        </p:spPr>
        <p:txBody>
          <a:bodyPr>
            <a:normAutofit/>
          </a:bodyPr>
          <a:lstStyle/>
          <a:p>
            <a:pPr marL="0" indent="0">
              <a:spcBef>
                <a:spcPts val="1400"/>
              </a:spcBef>
              <a:spcAft>
                <a:spcPts val="500"/>
              </a:spcAft>
              <a:buNone/>
            </a:pPr>
            <a:r>
              <a:rPr lang="en-US" b="1" dirty="0">
                <a:ea typeface="+mn-lt"/>
                <a:cs typeface="+mn-lt"/>
              </a:rPr>
              <a:t>Hospital In-Patient Discharge Data</a:t>
            </a:r>
          </a:p>
          <a:p>
            <a:pPr>
              <a:spcBef>
                <a:spcPts val="1400"/>
              </a:spcBef>
              <a:spcAft>
                <a:spcPts val="500"/>
              </a:spcAft>
            </a:pPr>
            <a:r>
              <a:rPr lang="en-US" dirty="0">
                <a:ea typeface="+mn-lt"/>
                <a:cs typeface="+mn-lt"/>
              </a:rPr>
              <a:t>Hospital discharge data include information for hospital visits that were at least 24 hours long. </a:t>
            </a:r>
          </a:p>
          <a:p>
            <a:pPr>
              <a:spcBef>
                <a:spcPts val="1400"/>
              </a:spcBef>
              <a:spcAft>
                <a:spcPts val="500"/>
              </a:spcAft>
            </a:pPr>
            <a:r>
              <a:rPr lang="en-US" dirty="0">
                <a:ea typeface="+mn-lt"/>
                <a:cs typeface="+mn-lt"/>
              </a:rPr>
              <a:t>It takes six months for data to become available. For example, information about discharges in July 2021 would be available in January 2022. </a:t>
            </a:r>
            <a:endParaRPr lang="en-US" dirty="0">
              <a:cs typeface="Arial"/>
            </a:endParaRPr>
          </a:p>
          <a:p>
            <a:endParaRPr lang="en-US" dirty="0"/>
          </a:p>
          <a:p>
            <a:endParaRPr lang="en-US" dirty="0">
              <a:cs typeface="Arial"/>
            </a:endParaRPr>
          </a:p>
          <a:p>
            <a:endParaRPr lang="en-US" dirty="0"/>
          </a:p>
        </p:txBody>
      </p:sp>
      <p:sp>
        <p:nvSpPr>
          <p:cNvPr id="5" name="Slide Number Placeholder 4"/>
          <p:cNvSpPr>
            <a:spLocks noGrp="1"/>
          </p:cNvSpPr>
          <p:nvPr>
            <p:ph type="sldNum" sz="quarter" idx="10"/>
          </p:nvPr>
        </p:nvSpPr>
        <p:spPr/>
        <p:txBody>
          <a:bodyPr/>
          <a:lstStyle/>
          <a:p>
            <a:fld id="{E35B1C7C-2FE3-440E-960B-DC336E9D4EC3}" type="slidenum">
              <a:rPr lang="en-US" smtClean="0"/>
              <a:pPr/>
              <a:t>20</a:t>
            </a:fld>
            <a:endParaRPr lang="en-US" dirty="0"/>
          </a:p>
        </p:txBody>
      </p:sp>
    </p:spTree>
    <p:extLst>
      <p:ext uri="{BB962C8B-B14F-4D97-AF65-F5344CB8AC3E}">
        <p14:creationId xmlns:p14="http://schemas.microsoft.com/office/powerpoint/2010/main" val="1923732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C53A-20A9-4632-9BF3-79AC9E02B7C5}"/>
              </a:ext>
            </a:extLst>
          </p:cNvPr>
          <p:cNvSpPr>
            <a:spLocks noGrp="1"/>
          </p:cNvSpPr>
          <p:nvPr>
            <p:ph type="title"/>
          </p:nvPr>
        </p:nvSpPr>
        <p:spPr>
          <a:xfrm>
            <a:off x="152400" y="-23882"/>
            <a:ext cx="8642062" cy="1143000"/>
          </a:xfrm>
        </p:spPr>
        <p:txBody>
          <a:bodyPr/>
          <a:lstStyle/>
          <a:p>
            <a:r>
              <a:rPr lang="en-US" dirty="0"/>
              <a:t>Which communities are hospitalized for suicide/self-harm? </a:t>
            </a:r>
          </a:p>
        </p:txBody>
      </p:sp>
      <p:sp>
        <p:nvSpPr>
          <p:cNvPr id="9" name="Rectangle 8">
            <a:extLst>
              <a:ext uri="{FF2B5EF4-FFF2-40B4-BE49-F238E27FC236}">
                <a16:creationId xmlns:a16="http://schemas.microsoft.com/office/drawing/2014/main" id="{8239BF93-E774-4751-B718-8E3E19787596}"/>
              </a:ext>
            </a:extLst>
          </p:cNvPr>
          <p:cNvSpPr/>
          <p:nvPr/>
        </p:nvSpPr>
        <p:spPr bwMode="auto">
          <a:xfrm>
            <a:off x="1027946" y="3276600"/>
            <a:ext cx="381000" cy="762000"/>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solidFill>
                  <a:schemeClr val="accent3"/>
                </a:solidFill>
              </a:ln>
              <a:solidFill>
                <a:schemeClr val="bg1">
                  <a:lumMod val="95000"/>
                </a:schemeClr>
              </a:solidFill>
              <a:effectLst/>
              <a:latin typeface="Times" pitchFamily="18" charset="0"/>
            </a:endParaRPr>
          </a:p>
        </p:txBody>
      </p:sp>
      <p:sp>
        <p:nvSpPr>
          <p:cNvPr id="10" name="TextBox 9">
            <a:extLst>
              <a:ext uri="{FF2B5EF4-FFF2-40B4-BE49-F238E27FC236}">
                <a16:creationId xmlns:a16="http://schemas.microsoft.com/office/drawing/2014/main" id="{469E77FB-4669-493A-9A87-8AF2E5A6AA99}"/>
              </a:ext>
            </a:extLst>
          </p:cNvPr>
          <p:cNvSpPr txBox="1"/>
          <p:nvPr/>
        </p:nvSpPr>
        <p:spPr>
          <a:xfrm>
            <a:off x="179363" y="5872916"/>
            <a:ext cx="5898257" cy="646331"/>
          </a:xfrm>
          <a:prstGeom prst="rect">
            <a:avLst/>
          </a:prstGeom>
          <a:noFill/>
        </p:spPr>
        <p:txBody>
          <a:bodyPr wrap="square" rtlCol="0">
            <a:spAutoFit/>
          </a:bodyPr>
          <a:lstStyle/>
          <a:p>
            <a:endParaRPr lang="en-US" sz="1200" dirty="0">
              <a:latin typeface="Calibri" panose="020F0502020204030204" pitchFamily="34" charset="0"/>
              <a:cs typeface="Calibri" panose="020F0502020204030204" pitchFamily="34" charset="0"/>
            </a:endParaRP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Source: Oregon Association of Hospital and Health Systems (OAHHS) </a:t>
            </a:r>
          </a:p>
        </p:txBody>
      </p:sp>
      <p:pic>
        <p:nvPicPr>
          <p:cNvPr id="5" name="Picture 5">
            <a:extLst>
              <a:ext uri="{FF2B5EF4-FFF2-40B4-BE49-F238E27FC236}">
                <a16:creationId xmlns:a16="http://schemas.microsoft.com/office/drawing/2014/main" id="{970523ED-B075-F9DA-7D14-66A6A68006F2}"/>
              </a:ext>
            </a:extLst>
          </p:cNvPr>
          <p:cNvPicPr>
            <a:picLocks noChangeAspect="1"/>
          </p:cNvPicPr>
          <p:nvPr/>
        </p:nvPicPr>
        <p:blipFill>
          <a:blip r:embed="rId3"/>
          <a:stretch>
            <a:fillRect/>
          </a:stretch>
        </p:blipFill>
        <p:spPr>
          <a:xfrm>
            <a:off x="0" y="1114322"/>
            <a:ext cx="9047747" cy="5158743"/>
          </a:xfrm>
          <a:prstGeom prst="rect">
            <a:avLst/>
          </a:prstGeom>
        </p:spPr>
      </p:pic>
    </p:spTree>
    <p:extLst>
      <p:ext uri="{BB962C8B-B14F-4D97-AF65-F5344CB8AC3E}">
        <p14:creationId xmlns:p14="http://schemas.microsoft.com/office/powerpoint/2010/main" val="165737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89" y="94164"/>
            <a:ext cx="8999621" cy="1143000"/>
          </a:xfrm>
        </p:spPr>
        <p:txBody>
          <a:bodyPr/>
          <a:lstStyle/>
          <a:p>
            <a:r>
              <a:rPr lang="en-US" dirty="0"/>
              <a:t>Hospital Discharge Data from Oregon Association of Hospital and Health Systems </a:t>
            </a:r>
            <a:endParaRPr lang="en-US" sz="2000" b="0" dirty="0">
              <a:cs typeface="Arial"/>
            </a:endParaRPr>
          </a:p>
        </p:txBody>
      </p:sp>
      <p:sp>
        <p:nvSpPr>
          <p:cNvPr id="3" name="Content Placeholder 2"/>
          <p:cNvSpPr>
            <a:spLocks noGrp="1"/>
          </p:cNvSpPr>
          <p:nvPr>
            <p:ph idx="1"/>
          </p:nvPr>
        </p:nvSpPr>
        <p:spPr>
          <a:xfrm>
            <a:off x="385011" y="1515980"/>
            <a:ext cx="8229600" cy="4379494"/>
          </a:xfrm>
        </p:spPr>
        <p:txBody>
          <a:bodyPr>
            <a:normAutofit/>
          </a:bodyPr>
          <a:lstStyle/>
          <a:p>
            <a:pPr marL="0" indent="0">
              <a:spcBef>
                <a:spcPts val="1400"/>
              </a:spcBef>
              <a:spcAft>
                <a:spcPts val="500"/>
              </a:spcAft>
              <a:buNone/>
            </a:pPr>
            <a:r>
              <a:rPr lang="en-US" b="1" dirty="0">
                <a:ea typeface="+mn-lt"/>
                <a:cs typeface="+mn-lt"/>
              </a:rPr>
              <a:t>Emergency Department (ED) Discharge Data</a:t>
            </a:r>
          </a:p>
          <a:p>
            <a:pPr>
              <a:spcBef>
                <a:spcPts val="1400"/>
              </a:spcBef>
              <a:spcAft>
                <a:spcPts val="500"/>
              </a:spcAft>
            </a:pPr>
            <a:r>
              <a:rPr lang="en-US" dirty="0">
                <a:ea typeface="+mn-lt"/>
                <a:cs typeface="+mn-lt"/>
              </a:rPr>
              <a:t>Include information for ED admissions. This information has been available since 2018. </a:t>
            </a:r>
          </a:p>
          <a:p>
            <a:pPr>
              <a:spcBef>
                <a:spcPts val="1400"/>
              </a:spcBef>
              <a:spcAft>
                <a:spcPts val="500"/>
              </a:spcAft>
            </a:pPr>
            <a:r>
              <a:rPr lang="en-US" dirty="0">
                <a:ea typeface="+mn-lt"/>
                <a:cs typeface="+mn-lt"/>
              </a:rPr>
              <a:t>It takes six months for data to become available. For example, information about discharges in July 2021 would be available in January 2022. </a:t>
            </a:r>
            <a:endParaRPr lang="en-US" dirty="0">
              <a:cs typeface="Arial"/>
            </a:endParaRPr>
          </a:p>
          <a:p>
            <a:endParaRPr lang="en-US" dirty="0"/>
          </a:p>
          <a:p>
            <a:endParaRPr lang="en-US" dirty="0">
              <a:cs typeface="Arial"/>
            </a:endParaRPr>
          </a:p>
          <a:p>
            <a:endParaRPr lang="en-US" dirty="0"/>
          </a:p>
        </p:txBody>
      </p:sp>
      <p:sp>
        <p:nvSpPr>
          <p:cNvPr id="5" name="Slide Number Placeholder 4"/>
          <p:cNvSpPr>
            <a:spLocks noGrp="1"/>
          </p:cNvSpPr>
          <p:nvPr>
            <p:ph type="sldNum" sz="quarter" idx="10"/>
          </p:nvPr>
        </p:nvSpPr>
        <p:spPr/>
        <p:txBody>
          <a:bodyPr/>
          <a:lstStyle/>
          <a:p>
            <a:fld id="{E35B1C7C-2FE3-440E-960B-DC336E9D4EC3}" type="slidenum">
              <a:rPr lang="en-US" smtClean="0"/>
              <a:pPr/>
              <a:t>22</a:t>
            </a:fld>
            <a:endParaRPr lang="en-US" dirty="0"/>
          </a:p>
        </p:txBody>
      </p:sp>
    </p:spTree>
    <p:extLst>
      <p:ext uri="{BB962C8B-B14F-4D97-AF65-F5344CB8AC3E}">
        <p14:creationId xmlns:p14="http://schemas.microsoft.com/office/powerpoint/2010/main" val="8036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9BF93-E774-4751-B718-8E3E19787596}"/>
              </a:ext>
            </a:extLst>
          </p:cNvPr>
          <p:cNvSpPr/>
          <p:nvPr/>
        </p:nvSpPr>
        <p:spPr bwMode="auto">
          <a:xfrm>
            <a:off x="1027946" y="3276600"/>
            <a:ext cx="381000" cy="762000"/>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solidFill>
                  <a:schemeClr val="accent3"/>
                </a:solidFill>
              </a:ln>
              <a:solidFill>
                <a:schemeClr val="bg1">
                  <a:lumMod val="95000"/>
                </a:schemeClr>
              </a:solidFill>
              <a:effectLst/>
              <a:latin typeface="Times" pitchFamily="18" charset="0"/>
            </a:endParaRPr>
          </a:p>
        </p:txBody>
      </p:sp>
      <p:sp>
        <p:nvSpPr>
          <p:cNvPr id="10" name="TextBox 9">
            <a:extLst>
              <a:ext uri="{FF2B5EF4-FFF2-40B4-BE49-F238E27FC236}">
                <a16:creationId xmlns:a16="http://schemas.microsoft.com/office/drawing/2014/main" id="{469E77FB-4669-493A-9A87-8AF2E5A6AA99}"/>
              </a:ext>
            </a:extLst>
          </p:cNvPr>
          <p:cNvSpPr txBox="1"/>
          <p:nvPr/>
        </p:nvSpPr>
        <p:spPr>
          <a:xfrm>
            <a:off x="179363" y="6077453"/>
            <a:ext cx="5898257" cy="646331"/>
          </a:xfrm>
          <a:prstGeom prst="rect">
            <a:avLst/>
          </a:prstGeom>
          <a:noFill/>
        </p:spPr>
        <p:txBody>
          <a:bodyPr wrap="square" rtlCol="0">
            <a:spAutoFit/>
          </a:bodyPr>
          <a:lstStyle/>
          <a:p>
            <a:endParaRPr lang="en-US" sz="1200" dirty="0">
              <a:latin typeface="Calibri" panose="020F0502020204030204" pitchFamily="34" charset="0"/>
              <a:cs typeface="Calibri" panose="020F0502020204030204" pitchFamily="34" charset="0"/>
            </a:endParaRP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Source: Oregon Association of Hospital and Health Systems (OAHHS) </a:t>
            </a:r>
          </a:p>
        </p:txBody>
      </p:sp>
      <p:pic>
        <p:nvPicPr>
          <p:cNvPr id="4" name="Picture 5">
            <a:extLst>
              <a:ext uri="{FF2B5EF4-FFF2-40B4-BE49-F238E27FC236}">
                <a16:creationId xmlns:a16="http://schemas.microsoft.com/office/drawing/2014/main" id="{AAE4C7FF-27F6-1F69-F420-F986CCB3B3D3}"/>
              </a:ext>
            </a:extLst>
          </p:cNvPr>
          <p:cNvPicPr>
            <a:picLocks noChangeAspect="1"/>
          </p:cNvPicPr>
          <p:nvPr/>
        </p:nvPicPr>
        <p:blipFill>
          <a:blip r:embed="rId3"/>
          <a:stretch>
            <a:fillRect/>
          </a:stretch>
        </p:blipFill>
        <p:spPr>
          <a:xfrm>
            <a:off x="625642" y="872837"/>
            <a:ext cx="7784430" cy="5581558"/>
          </a:xfrm>
          <a:prstGeom prst="rect">
            <a:avLst/>
          </a:prstGeom>
        </p:spPr>
      </p:pic>
      <p:sp>
        <p:nvSpPr>
          <p:cNvPr id="2" name="Title 1">
            <a:extLst>
              <a:ext uri="{FF2B5EF4-FFF2-40B4-BE49-F238E27FC236}">
                <a16:creationId xmlns:a16="http://schemas.microsoft.com/office/drawing/2014/main" id="{98BBC53A-20A9-4632-9BF3-79AC9E02B7C5}"/>
              </a:ext>
            </a:extLst>
          </p:cNvPr>
          <p:cNvSpPr>
            <a:spLocks noGrp="1"/>
          </p:cNvSpPr>
          <p:nvPr>
            <p:ph type="title"/>
          </p:nvPr>
        </p:nvSpPr>
        <p:spPr>
          <a:xfrm>
            <a:off x="44115" y="-72008"/>
            <a:ext cx="8642062" cy="1143000"/>
          </a:xfrm>
        </p:spPr>
        <p:txBody>
          <a:bodyPr/>
          <a:lstStyle/>
          <a:p>
            <a:r>
              <a:rPr lang="en-US" sz="2800" dirty="0"/>
              <a:t>Who is the primary payer for ED visits related to suicide/self-harm for 10-24 years olds?</a:t>
            </a:r>
            <a:r>
              <a:rPr lang="en-US" dirty="0"/>
              <a:t> </a:t>
            </a:r>
          </a:p>
        </p:txBody>
      </p:sp>
    </p:spTree>
    <p:extLst>
      <p:ext uri="{BB962C8B-B14F-4D97-AF65-F5344CB8AC3E}">
        <p14:creationId xmlns:p14="http://schemas.microsoft.com/office/powerpoint/2010/main" val="3020620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771E3-7A4C-4C2D-9778-29B0CD68EF75}"/>
              </a:ext>
            </a:extLst>
          </p:cNvPr>
          <p:cNvSpPr>
            <a:spLocks noGrp="1"/>
          </p:cNvSpPr>
          <p:nvPr>
            <p:ph type="title"/>
          </p:nvPr>
        </p:nvSpPr>
        <p:spPr>
          <a:xfrm>
            <a:off x="274320" y="0"/>
            <a:ext cx="8229600" cy="1143000"/>
          </a:xfrm>
        </p:spPr>
        <p:txBody>
          <a:bodyPr/>
          <a:lstStyle/>
          <a:p>
            <a:r>
              <a:rPr lang="en-US" dirty="0"/>
              <a:t>What is the Difference Between ESSENSE and the OAHHS Data Sets? </a:t>
            </a:r>
          </a:p>
        </p:txBody>
      </p:sp>
      <p:sp>
        <p:nvSpPr>
          <p:cNvPr id="3" name="Content Placeholder 2">
            <a:extLst>
              <a:ext uri="{FF2B5EF4-FFF2-40B4-BE49-F238E27FC236}">
                <a16:creationId xmlns:a16="http://schemas.microsoft.com/office/drawing/2014/main" id="{398BCAD5-7178-4BE9-8B25-75ABCBE3B007}"/>
              </a:ext>
            </a:extLst>
          </p:cNvPr>
          <p:cNvSpPr>
            <a:spLocks noGrp="1"/>
          </p:cNvSpPr>
          <p:nvPr>
            <p:ph idx="1"/>
          </p:nvPr>
        </p:nvSpPr>
        <p:spPr>
          <a:xfrm>
            <a:off x="121920" y="1143000"/>
            <a:ext cx="9022080" cy="5105400"/>
          </a:xfrm>
        </p:spPr>
        <p:txBody>
          <a:bodyPr/>
          <a:lstStyle/>
          <a:p>
            <a:pPr>
              <a:spcAft>
                <a:spcPts val="600"/>
              </a:spcAft>
            </a:pPr>
            <a:r>
              <a:rPr lang="en-US" sz="1800" dirty="0"/>
              <a:t>ESSENCE data describe ED and urgent care visits but do not include information on hospital stays. </a:t>
            </a:r>
          </a:p>
          <a:p>
            <a:pPr>
              <a:spcAft>
                <a:spcPts val="600"/>
              </a:spcAft>
            </a:pPr>
            <a:r>
              <a:rPr lang="en-US" sz="1800" dirty="0"/>
              <a:t>Discharge data describe ED visits and hospital stays (only when there is a charge for services) but do not include information on urgent care center visits. </a:t>
            </a:r>
            <a:endParaRPr lang="en-US" sz="1800" dirty="0">
              <a:cs typeface="Arial"/>
            </a:endParaRPr>
          </a:p>
          <a:p>
            <a:pPr>
              <a:spcAft>
                <a:spcPts val="600"/>
              </a:spcAft>
            </a:pPr>
            <a:r>
              <a:rPr lang="en-US" sz="1800" dirty="0"/>
              <a:t>Both ESSENCE and discharge data have ED visit information, but the number of visits reported in ESSENCE will not match the number of visits reported in discharge data since each of these sources collect and report data differently. Data sets cannot be used for comparison purposes. </a:t>
            </a:r>
            <a:endParaRPr lang="en-US" sz="1800" dirty="0">
              <a:cs typeface="Arial"/>
            </a:endParaRPr>
          </a:p>
          <a:p>
            <a:r>
              <a:rPr lang="en-US" sz="1800" dirty="0"/>
              <a:t>Instead compare each source to itself over time: </a:t>
            </a:r>
            <a:endParaRPr lang="en-US" sz="1800" dirty="0">
              <a:cs typeface="Arial"/>
            </a:endParaRPr>
          </a:p>
          <a:p>
            <a:pPr marL="457200" lvl="1" indent="0">
              <a:buNone/>
            </a:pPr>
            <a:r>
              <a:rPr lang="en-US" sz="1800" i="1" dirty="0"/>
              <a:t>“What was the number of ED visits for suicide attempts from discharge data in 2020 compared to number from discharge data in 2021?</a:t>
            </a:r>
            <a:endParaRPr lang="en-US" sz="1800" i="1" dirty="0">
              <a:cs typeface="Arial"/>
            </a:endParaRPr>
          </a:p>
          <a:p>
            <a:pPr marL="457200" lvl="1" indent="0">
              <a:buNone/>
            </a:pPr>
            <a:endParaRPr lang="en-US" sz="1800" i="1" dirty="0">
              <a:cs typeface="Arial"/>
            </a:endParaRPr>
          </a:p>
          <a:p>
            <a:pPr marL="337820" lvl="1" indent="-337820">
              <a:buFont typeface="Arial" panose="020B0604020202020204" pitchFamily="34" charset="0"/>
              <a:buChar char="•"/>
            </a:pPr>
            <a:r>
              <a:rPr lang="en-US" sz="1800" dirty="0"/>
              <a:t>Both sources can be used to describe general trends:</a:t>
            </a:r>
            <a:endParaRPr lang="en-US" sz="1800" dirty="0">
              <a:cs typeface="Arial"/>
            </a:endParaRPr>
          </a:p>
          <a:p>
            <a:pPr marL="400050" lvl="2" indent="0">
              <a:buNone/>
            </a:pPr>
            <a:r>
              <a:rPr lang="en-US" sz="1800" i="1" dirty="0"/>
              <a:t>“Both ESSENCE and discharge data show an increase in the number of ED visits for traumatic brain injuries over the last six months.”</a:t>
            </a:r>
            <a:endParaRPr lang="en-US" sz="1800" i="1" dirty="0">
              <a:cs typeface="Arial"/>
            </a:endParaRPr>
          </a:p>
        </p:txBody>
      </p:sp>
    </p:spTree>
    <p:extLst>
      <p:ext uri="{BB962C8B-B14F-4D97-AF65-F5344CB8AC3E}">
        <p14:creationId xmlns:p14="http://schemas.microsoft.com/office/powerpoint/2010/main" val="4110748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C53A-20A9-4632-9BF3-79AC9E02B7C5}"/>
              </a:ext>
            </a:extLst>
          </p:cNvPr>
          <p:cNvSpPr>
            <a:spLocks noGrp="1"/>
          </p:cNvSpPr>
          <p:nvPr>
            <p:ph type="title"/>
          </p:nvPr>
        </p:nvSpPr>
        <p:spPr>
          <a:xfrm>
            <a:off x="46616" y="-267482"/>
            <a:ext cx="8763000" cy="1143000"/>
          </a:xfrm>
        </p:spPr>
        <p:txBody>
          <a:bodyPr/>
          <a:lstStyle/>
          <a:p>
            <a:r>
              <a:rPr lang="en-US" sz="2600" dirty="0"/>
              <a:t>Visualizations of Race and Ethnicity Data </a:t>
            </a:r>
          </a:p>
        </p:txBody>
      </p:sp>
      <p:sp>
        <p:nvSpPr>
          <p:cNvPr id="9" name="Rectangle 8">
            <a:extLst>
              <a:ext uri="{FF2B5EF4-FFF2-40B4-BE49-F238E27FC236}">
                <a16:creationId xmlns:a16="http://schemas.microsoft.com/office/drawing/2014/main" id="{8239BF93-E774-4751-B718-8E3E19787596}"/>
              </a:ext>
            </a:extLst>
          </p:cNvPr>
          <p:cNvSpPr/>
          <p:nvPr/>
        </p:nvSpPr>
        <p:spPr bwMode="auto">
          <a:xfrm>
            <a:off x="1027946" y="3276600"/>
            <a:ext cx="381000" cy="762000"/>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solidFill>
                  <a:schemeClr val="accent3"/>
                </a:solidFill>
              </a:ln>
              <a:solidFill>
                <a:schemeClr val="bg1">
                  <a:lumMod val="95000"/>
                </a:schemeClr>
              </a:solidFill>
              <a:effectLst/>
              <a:latin typeface="Times" pitchFamily="18" charset="0"/>
            </a:endParaRPr>
          </a:p>
        </p:txBody>
      </p:sp>
      <p:sp>
        <p:nvSpPr>
          <p:cNvPr id="5" name="TextBox 4">
            <a:extLst>
              <a:ext uri="{FF2B5EF4-FFF2-40B4-BE49-F238E27FC236}">
                <a16:creationId xmlns:a16="http://schemas.microsoft.com/office/drawing/2014/main" id="{301AD98D-F61A-4F2A-838B-45D00DC83798}"/>
              </a:ext>
            </a:extLst>
          </p:cNvPr>
          <p:cNvSpPr txBox="1"/>
          <p:nvPr/>
        </p:nvSpPr>
        <p:spPr>
          <a:xfrm>
            <a:off x="125812" y="990600"/>
            <a:ext cx="8971572" cy="3785652"/>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rgbClr val="005595"/>
                </a:solidFill>
                <a:latin typeface="Calibri" panose="020F0502020204030204" pitchFamily="34" charset="0"/>
                <a:cs typeface="Calibri" panose="020F0502020204030204" pitchFamily="34" charset="0"/>
              </a:rPr>
              <a:t>The following graph on race and ethnicity highlights the unequal impact of suicide by race and ethnicity. Health inequities exist due to historic and systemic policies, rooted in white supremacy, that continue to have harmful effects today. </a:t>
            </a:r>
          </a:p>
          <a:p>
            <a:endParaRPr lang="en-US" dirty="0">
              <a:solidFill>
                <a:srgbClr val="005595"/>
              </a:solidFill>
              <a:latin typeface="Calibri" panose="020F0502020204030204" pitchFamily="34" charset="0"/>
              <a:cs typeface="Calibri" panose="020F0502020204030204" pitchFamily="34" charset="0"/>
            </a:endParaRPr>
          </a:p>
          <a:p>
            <a:endParaRPr lang="en-US" dirty="0">
              <a:solidFill>
                <a:srgbClr val="005595"/>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solidFill>
                  <a:srgbClr val="005595"/>
                </a:solidFill>
                <a:latin typeface="Calibri" panose="020F0502020204030204" pitchFamily="34" charset="0"/>
                <a:cs typeface="Calibri" panose="020F0502020204030204" pitchFamily="34" charset="0"/>
              </a:rPr>
              <a:t>The graphs presented use race and ethnicity as imperfect measures to guide our understanding of how the impact of oppression and discrimination based on race and ethnicity is related in higher rates of suicide by different groups. </a:t>
            </a:r>
          </a:p>
        </p:txBody>
      </p:sp>
    </p:spTree>
    <p:extLst>
      <p:ext uri="{BB962C8B-B14F-4D97-AF65-F5344CB8AC3E}">
        <p14:creationId xmlns:p14="http://schemas.microsoft.com/office/powerpoint/2010/main" val="2748963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9BF93-E774-4751-B718-8E3E19787596}"/>
              </a:ext>
            </a:extLst>
          </p:cNvPr>
          <p:cNvSpPr/>
          <p:nvPr/>
        </p:nvSpPr>
        <p:spPr bwMode="auto">
          <a:xfrm>
            <a:off x="1027946" y="3276600"/>
            <a:ext cx="381000" cy="762000"/>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solidFill>
                  <a:schemeClr val="accent3"/>
                </a:solidFill>
              </a:ln>
              <a:solidFill>
                <a:schemeClr val="bg1">
                  <a:lumMod val="95000"/>
                </a:schemeClr>
              </a:solidFill>
              <a:effectLst/>
              <a:latin typeface="Times" pitchFamily="18" charset="0"/>
            </a:endParaRPr>
          </a:p>
        </p:txBody>
      </p:sp>
      <p:sp>
        <p:nvSpPr>
          <p:cNvPr id="7" name="TextBox 6">
            <a:extLst>
              <a:ext uri="{FF2B5EF4-FFF2-40B4-BE49-F238E27FC236}">
                <a16:creationId xmlns:a16="http://schemas.microsoft.com/office/drawing/2014/main" id="{E5F8605E-B4F6-4556-880F-6474F8F318E1}"/>
              </a:ext>
            </a:extLst>
          </p:cNvPr>
          <p:cNvSpPr txBox="1"/>
          <p:nvPr/>
        </p:nvSpPr>
        <p:spPr>
          <a:xfrm>
            <a:off x="304800" y="6249958"/>
            <a:ext cx="502920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Source: Oregon Violent Death Data Dashboard </a:t>
            </a:r>
          </a:p>
        </p:txBody>
      </p:sp>
      <p:pic>
        <p:nvPicPr>
          <p:cNvPr id="2" name="Picture 1">
            <a:extLst>
              <a:ext uri="{FF2B5EF4-FFF2-40B4-BE49-F238E27FC236}">
                <a16:creationId xmlns:a16="http://schemas.microsoft.com/office/drawing/2014/main" id="{09C16BA1-C5F8-46F4-B0D1-AF2DF200D960}"/>
              </a:ext>
            </a:extLst>
          </p:cNvPr>
          <p:cNvPicPr>
            <a:picLocks noChangeAspect="1"/>
          </p:cNvPicPr>
          <p:nvPr/>
        </p:nvPicPr>
        <p:blipFill>
          <a:blip r:embed="rId3"/>
          <a:stretch>
            <a:fillRect/>
          </a:stretch>
        </p:blipFill>
        <p:spPr>
          <a:xfrm>
            <a:off x="877097" y="232727"/>
            <a:ext cx="7376744" cy="5739402"/>
          </a:xfrm>
          <a:prstGeom prst="rect">
            <a:avLst/>
          </a:prstGeom>
        </p:spPr>
      </p:pic>
    </p:spTree>
    <p:extLst>
      <p:ext uri="{BB962C8B-B14F-4D97-AF65-F5344CB8AC3E}">
        <p14:creationId xmlns:p14="http://schemas.microsoft.com/office/powerpoint/2010/main" val="2366013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9BF93-E774-4751-B718-8E3E19787596}"/>
              </a:ext>
            </a:extLst>
          </p:cNvPr>
          <p:cNvSpPr/>
          <p:nvPr/>
        </p:nvSpPr>
        <p:spPr bwMode="auto">
          <a:xfrm>
            <a:off x="1027946" y="3276600"/>
            <a:ext cx="381000" cy="762000"/>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solidFill>
                  <a:schemeClr val="accent3"/>
                </a:solidFill>
              </a:ln>
              <a:solidFill>
                <a:schemeClr val="bg1">
                  <a:lumMod val="95000"/>
                </a:schemeClr>
              </a:solidFill>
              <a:effectLst/>
              <a:latin typeface="Times" pitchFamily="18" charset="0"/>
            </a:endParaRPr>
          </a:p>
        </p:txBody>
      </p:sp>
      <p:sp>
        <p:nvSpPr>
          <p:cNvPr id="7" name="TextBox 6">
            <a:extLst>
              <a:ext uri="{FF2B5EF4-FFF2-40B4-BE49-F238E27FC236}">
                <a16:creationId xmlns:a16="http://schemas.microsoft.com/office/drawing/2014/main" id="{E5F8605E-B4F6-4556-880F-6474F8F318E1}"/>
              </a:ext>
            </a:extLst>
          </p:cNvPr>
          <p:cNvSpPr txBox="1"/>
          <p:nvPr/>
        </p:nvSpPr>
        <p:spPr>
          <a:xfrm>
            <a:off x="4876799" y="5205976"/>
            <a:ext cx="3861069" cy="307777"/>
          </a:xfrm>
          <a:prstGeom prst="rect">
            <a:avLst/>
          </a:prstGeom>
          <a:noFill/>
        </p:spPr>
        <p:txBody>
          <a:bodyPr wrap="square" rtlCol="0">
            <a:spAutoFit/>
          </a:bodyPr>
          <a:lstStyle/>
          <a:p>
            <a:r>
              <a:rPr lang="en-US" sz="1400" dirty="0">
                <a:solidFill>
                  <a:srgbClr val="005595"/>
                </a:solidFill>
                <a:latin typeface="Calibri" panose="020F0502020204030204" pitchFamily="34" charset="0"/>
                <a:cs typeface="Calibri" panose="020F0502020204030204" pitchFamily="34" charset="0"/>
              </a:rPr>
              <a:t>Source: Oregon Violent Death Data Dashboards </a:t>
            </a:r>
          </a:p>
        </p:txBody>
      </p:sp>
      <p:sp>
        <p:nvSpPr>
          <p:cNvPr id="3" name="TextBox 2">
            <a:extLst>
              <a:ext uri="{FF2B5EF4-FFF2-40B4-BE49-F238E27FC236}">
                <a16:creationId xmlns:a16="http://schemas.microsoft.com/office/drawing/2014/main" id="{BFD0FEF3-8558-4F54-B576-713D50F464FE}"/>
              </a:ext>
            </a:extLst>
          </p:cNvPr>
          <p:cNvSpPr txBox="1"/>
          <p:nvPr/>
        </p:nvSpPr>
        <p:spPr>
          <a:xfrm>
            <a:off x="406130" y="129648"/>
            <a:ext cx="8331739" cy="461665"/>
          </a:xfrm>
          <a:prstGeom prst="rect">
            <a:avLst/>
          </a:prstGeom>
          <a:noFill/>
        </p:spPr>
        <p:txBody>
          <a:bodyPr wrap="square" rtlCol="0">
            <a:spAutoFit/>
          </a:bodyPr>
          <a:lstStyle/>
          <a:p>
            <a:pPr algn="ctr"/>
            <a:r>
              <a:rPr lang="en-US" b="1" dirty="0">
                <a:solidFill>
                  <a:srgbClr val="005595"/>
                </a:solidFill>
                <a:latin typeface="+mj-lt"/>
              </a:rPr>
              <a:t>Age-Adjusted Suicide Rates by Sex, Oregon, 2016-2020</a:t>
            </a:r>
          </a:p>
        </p:txBody>
      </p:sp>
      <p:sp>
        <p:nvSpPr>
          <p:cNvPr id="4" name="TextBox 3">
            <a:extLst>
              <a:ext uri="{FF2B5EF4-FFF2-40B4-BE49-F238E27FC236}">
                <a16:creationId xmlns:a16="http://schemas.microsoft.com/office/drawing/2014/main" id="{263506C0-68C2-4FC6-A10C-F09C36AC9264}"/>
              </a:ext>
            </a:extLst>
          </p:cNvPr>
          <p:cNvSpPr txBox="1"/>
          <p:nvPr/>
        </p:nvSpPr>
        <p:spPr>
          <a:xfrm>
            <a:off x="135107" y="903000"/>
            <a:ext cx="3979693" cy="5262979"/>
          </a:xfrm>
          <a:prstGeom prst="rect">
            <a:avLst/>
          </a:prstGeom>
          <a:noFill/>
          <a:ln w="28575">
            <a:solidFill>
              <a:srgbClr val="005595"/>
            </a:solidFill>
          </a:ln>
        </p:spPr>
        <p:txBody>
          <a:bodyPr wrap="square" rtlCol="0">
            <a:spAutoFit/>
          </a:bodyPr>
          <a:lstStyle/>
          <a:p>
            <a:pPr marL="342900" indent="-342900">
              <a:buFont typeface="Arial" panose="020B0604020202020204" pitchFamily="34" charset="0"/>
              <a:buChar char="•"/>
            </a:pPr>
            <a:r>
              <a:rPr lang="en-US" sz="1600" dirty="0">
                <a:solidFill>
                  <a:srgbClr val="005595"/>
                </a:solidFill>
                <a:latin typeface="Calibri" panose="020F0502020204030204" pitchFamily="34" charset="0"/>
                <a:cs typeface="Calibri" panose="020F0502020204030204" pitchFamily="34" charset="0"/>
              </a:rPr>
              <a:t>What is called “sex” in Oregon Violent Death Reporting System refers to the person’s gender identify at the time of their death. </a:t>
            </a:r>
          </a:p>
          <a:p>
            <a:endParaRPr lang="en-US" sz="1600" dirty="0">
              <a:solidFill>
                <a:srgbClr val="005595"/>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1600" dirty="0">
                <a:solidFill>
                  <a:srgbClr val="005595"/>
                </a:solidFill>
                <a:latin typeface="Calibri" panose="020F0502020204030204" pitchFamily="34" charset="0"/>
                <a:cs typeface="Calibri" panose="020F0502020204030204" pitchFamily="34" charset="0"/>
              </a:rPr>
              <a:t>There is a separate variable for noting if a decedent was transgender, and a person can be identified as “male” or female” and also “transgender”.</a:t>
            </a:r>
          </a:p>
          <a:p>
            <a:endParaRPr lang="en-US" sz="1600" dirty="0">
              <a:solidFill>
                <a:srgbClr val="005595"/>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1600" dirty="0">
                <a:solidFill>
                  <a:srgbClr val="005595"/>
                </a:solidFill>
                <a:latin typeface="Calibri" panose="020F0502020204030204" pitchFamily="34" charset="0"/>
                <a:cs typeface="Calibri" panose="020F0502020204030204" pitchFamily="34" charset="0"/>
              </a:rPr>
              <a:t>This dataset does not allow for the identification of non-binary, gender nonconforming or other identities.</a:t>
            </a:r>
          </a:p>
          <a:p>
            <a:r>
              <a:rPr lang="en-US" sz="1600" dirty="0">
                <a:solidFill>
                  <a:srgbClr val="005595"/>
                </a:solidFill>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en-US" sz="1600" dirty="0">
                <a:solidFill>
                  <a:srgbClr val="005595"/>
                </a:solidFill>
                <a:latin typeface="Calibri" panose="020F0502020204030204" pitchFamily="34" charset="0"/>
                <a:cs typeface="Calibri" panose="020F0502020204030204" pitchFamily="34" charset="0"/>
              </a:rPr>
              <a:t>OHA is not able to evaluate transgender suicide rates through this data set. Other state and national evidence tells us that transgender, non-binary and gender non-conforming people are more likely than cisgender people to attempt and to die by suicide. </a:t>
            </a:r>
          </a:p>
        </p:txBody>
      </p:sp>
      <p:pic>
        <p:nvPicPr>
          <p:cNvPr id="2" name="Picture 1">
            <a:extLst>
              <a:ext uri="{FF2B5EF4-FFF2-40B4-BE49-F238E27FC236}">
                <a16:creationId xmlns:a16="http://schemas.microsoft.com/office/drawing/2014/main" id="{5C42153F-5EEA-40E3-A385-080EC4660079}"/>
              </a:ext>
            </a:extLst>
          </p:cNvPr>
          <p:cNvPicPr>
            <a:picLocks noChangeAspect="1"/>
          </p:cNvPicPr>
          <p:nvPr/>
        </p:nvPicPr>
        <p:blipFill rotWithShape="1">
          <a:blip r:embed="rId3"/>
          <a:srcRect l="56461" t="12257" r="16160" b="26858"/>
          <a:stretch/>
        </p:blipFill>
        <p:spPr>
          <a:xfrm>
            <a:off x="5621650" y="887759"/>
            <a:ext cx="2494403" cy="4318217"/>
          </a:xfrm>
          <a:prstGeom prst="rect">
            <a:avLst/>
          </a:prstGeom>
        </p:spPr>
      </p:pic>
      <p:pic>
        <p:nvPicPr>
          <p:cNvPr id="8" name="Picture 7">
            <a:extLst>
              <a:ext uri="{FF2B5EF4-FFF2-40B4-BE49-F238E27FC236}">
                <a16:creationId xmlns:a16="http://schemas.microsoft.com/office/drawing/2014/main" id="{8743CD5C-5A0F-45DF-B307-C1936301162D}"/>
              </a:ext>
            </a:extLst>
          </p:cNvPr>
          <p:cNvPicPr>
            <a:picLocks noChangeAspect="1"/>
          </p:cNvPicPr>
          <p:nvPr/>
        </p:nvPicPr>
        <p:blipFill rotWithShape="1">
          <a:blip r:embed="rId4"/>
          <a:srcRect l="2493" t="14417" r="91851" b="42733"/>
          <a:stretch/>
        </p:blipFill>
        <p:spPr>
          <a:xfrm>
            <a:off x="5181600" y="1295400"/>
            <a:ext cx="543779" cy="3206489"/>
          </a:xfrm>
          <a:prstGeom prst="rect">
            <a:avLst/>
          </a:prstGeom>
        </p:spPr>
      </p:pic>
    </p:spTree>
    <p:extLst>
      <p:ext uri="{BB962C8B-B14F-4D97-AF65-F5344CB8AC3E}">
        <p14:creationId xmlns:p14="http://schemas.microsoft.com/office/powerpoint/2010/main" val="3574207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C53A-20A9-4632-9BF3-79AC9E02B7C5}"/>
              </a:ext>
            </a:extLst>
          </p:cNvPr>
          <p:cNvSpPr>
            <a:spLocks noGrp="1"/>
          </p:cNvSpPr>
          <p:nvPr>
            <p:ph type="title"/>
          </p:nvPr>
        </p:nvSpPr>
        <p:spPr>
          <a:xfrm>
            <a:off x="76200" y="-120130"/>
            <a:ext cx="8763000" cy="1143000"/>
          </a:xfrm>
        </p:spPr>
        <p:txBody>
          <a:bodyPr/>
          <a:lstStyle/>
          <a:p>
            <a:r>
              <a:rPr lang="en-US" sz="2600" dirty="0"/>
              <a:t>Note on Sexual Orientation Data </a:t>
            </a:r>
          </a:p>
        </p:txBody>
      </p:sp>
      <p:sp>
        <p:nvSpPr>
          <p:cNvPr id="9" name="Rectangle 8">
            <a:extLst>
              <a:ext uri="{FF2B5EF4-FFF2-40B4-BE49-F238E27FC236}">
                <a16:creationId xmlns:a16="http://schemas.microsoft.com/office/drawing/2014/main" id="{8239BF93-E774-4751-B718-8E3E19787596}"/>
              </a:ext>
            </a:extLst>
          </p:cNvPr>
          <p:cNvSpPr/>
          <p:nvPr/>
        </p:nvSpPr>
        <p:spPr bwMode="auto">
          <a:xfrm>
            <a:off x="1027946" y="3276600"/>
            <a:ext cx="381000" cy="762000"/>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solidFill>
                  <a:schemeClr val="accent3"/>
                </a:solidFill>
              </a:ln>
              <a:solidFill>
                <a:schemeClr val="bg1">
                  <a:lumMod val="95000"/>
                </a:schemeClr>
              </a:solidFill>
              <a:effectLst/>
              <a:latin typeface="Times" pitchFamily="18" charset="0"/>
            </a:endParaRPr>
          </a:p>
        </p:txBody>
      </p:sp>
      <p:sp>
        <p:nvSpPr>
          <p:cNvPr id="5" name="TextBox 4">
            <a:extLst>
              <a:ext uri="{FF2B5EF4-FFF2-40B4-BE49-F238E27FC236}">
                <a16:creationId xmlns:a16="http://schemas.microsoft.com/office/drawing/2014/main" id="{301AD98D-F61A-4F2A-838B-45D00DC83798}"/>
              </a:ext>
            </a:extLst>
          </p:cNvPr>
          <p:cNvSpPr txBox="1"/>
          <p:nvPr/>
        </p:nvSpPr>
        <p:spPr>
          <a:xfrm>
            <a:off x="191254" y="797510"/>
            <a:ext cx="8876546" cy="5293757"/>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005595"/>
                </a:solidFill>
                <a:latin typeface="Calibri" panose="020F0502020204030204" pitchFamily="34" charset="0"/>
                <a:cs typeface="Calibri" panose="020F0502020204030204" pitchFamily="34" charset="0"/>
              </a:rPr>
              <a:t>Sexual orientation data is collected within the Oregon Violent Death Reporting System (ORVDRS). Response options include straight/heterosexual, gay, lesbian, bisexual, unspecified sexual minority, and unknow. </a:t>
            </a:r>
          </a:p>
          <a:p>
            <a:endParaRPr lang="en-US" sz="2000" dirty="0">
              <a:solidFill>
                <a:srgbClr val="005595"/>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solidFill>
                  <a:srgbClr val="005595"/>
                </a:solidFill>
                <a:latin typeface="Calibri" panose="020F0502020204030204" pitchFamily="34" charset="0"/>
                <a:cs typeface="Calibri" panose="020F0502020204030204" pitchFamily="34" charset="0"/>
              </a:rPr>
              <a:t>This dataset does not allow for the identification of other sexual orientation identities.</a:t>
            </a:r>
          </a:p>
          <a:p>
            <a:pPr marL="342900" indent="-342900">
              <a:buFont typeface="Arial" panose="020B0604020202020204" pitchFamily="34" charset="0"/>
              <a:buChar char="•"/>
            </a:pPr>
            <a:endParaRPr lang="en-US" sz="2000" dirty="0">
              <a:solidFill>
                <a:srgbClr val="005595"/>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solidFill>
                  <a:srgbClr val="005595"/>
                </a:solidFill>
                <a:latin typeface="Calibri" panose="020F0502020204030204" pitchFamily="34" charset="0"/>
                <a:cs typeface="Calibri" panose="020F0502020204030204" pitchFamily="34" charset="0"/>
              </a:rPr>
              <a:t> OHA is not able to evaluate suicide rates for this population through this data set. Other state and national evidence tells us that people identifying as not straight (including lesbian, gay, bisexual, asexual, queer, fluid, pansexual, questioning) are more likely to attempt and die by suicide than straight people. </a:t>
            </a:r>
          </a:p>
          <a:p>
            <a:endParaRPr lang="en-US" sz="2000" dirty="0">
              <a:solidFill>
                <a:srgbClr val="005595"/>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solidFill>
                  <a:srgbClr val="005595"/>
                </a:solidFill>
                <a:latin typeface="Calibri" panose="020F0502020204030204" pitchFamily="34" charset="0"/>
                <a:cs typeface="Calibri" panose="020F0502020204030204" pitchFamily="34" charset="0"/>
              </a:rPr>
              <a:t>This is not due to how they identify, rather due to issues including homophobia/biphobia/discrimination, acceptance from their family, trauma of experiencing rejection and not having access to healthcare that supports their ability to live their authentic lives. </a:t>
            </a:r>
          </a:p>
          <a:p>
            <a:pPr marL="342900" indent="-342900">
              <a:buFont typeface="Arial" panose="020B0604020202020204" pitchFamily="34" charset="0"/>
              <a:buChar char="•"/>
            </a:pPr>
            <a:endParaRPr lang="en-US" sz="1800" dirty="0">
              <a:solidFill>
                <a:srgbClr val="00559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8030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C53A-20A9-4632-9BF3-79AC9E02B7C5}"/>
              </a:ext>
            </a:extLst>
          </p:cNvPr>
          <p:cNvSpPr>
            <a:spLocks noGrp="1"/>
          </p:cNvSpPr>
          <p:nvPr>
            <p:ph type="title"/>
          </p:nvPr>
        </p:nvSpPr>
        <p:spPr>
          <a:xfrm>
            <a:off x="33969" y="-274712"/>
            <a:ext cx="8763000" cy="1143000"/>
          </a:xfrm>
        </p:spPr>
        <p:txBody>
          <a:bodyPr/>
          <a:lstStyle/>
          <a:p>
            <a:r>
              <a:rPr lang="en-US" sz="2600" dirty="0"/>
              <a:t>This is only part of the story of suicide…</a:t>
            </a:r>
          </a:p>
        </p:txBody>
      </p:sp>
      <p:sp>
        <p:nvSpPr>
          <p:cNvPr id="9" name="Rectangle 8">
            <a:extLst>
              <a:ext uri="{FF2B5EF4-FFF2-40B4-BE49-F238E27FC236}">
                <a16:creationId xmlns:a16="http://schemas.microsoft.com/office/drawing/2014/main" id="{8239BF93-E774-4751-B718-8E3E19787596}"/>
              </a:ext>
            </a:extLst>
          </p:cNvPr>
          <p:cNvSpPr/>
          <p:nvPr/>
        </p:nvSpPr>
        <p:spPr bwMode="auto">
          <a:xfrm>
            <a:off x="1027946" y="3276600"/>
            <a:ext cx="381000" cy="762000"/>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solidFill>
                  <a:schemeClr val="accent3"/>
                </a:solidFill>
              </a:ln>
              <a:solidFill>
                <a:schemeClr val="bg1">
                  <a:lumMod val="95000"/>
                </a:schemeClr>
              </a:solidFill>
              <a:effectLst/>
              <a:latin typeface="Times" pitchFamily="18" charset="0"/>
            </a:endParaRPr>
          </a:p>
        </p:txBody>
      </p:sp>
      <p:sp>
        <p:nvSpPr>
          <p:cNvPr id="5" name="TextBox 4">
            <a:extLst>
              <a:ext uri="{FF2B5EF4-FFF2-40B4-BE49-F238E27FC236}">
                <a16:creationId xmlns:a16="http://schemas.microsoft.com/office/drawing/2014/main" id="{301AD98D-F61A-4F2A-838B-45D00DC83798}"/>
              </a:ext>
            </a:extLst>
          </p:cNvPr>
          <p:cNvSpPr txBox="1"/>
          <p:nvPr/>
        </p:nvSpPr>
        <p:spPr>
          <a:xfrm>
            <a:off x="191254" y="797510"/>
            <a:ext cx="8876546" cy="984885"/>
          </a:xfrm>
          <a:prstGeom prst="rect">
            <a:avLst/>
          </a:prstGeom>
          <a:noFill/>
        </p:spPr>
        <p:txBody>
          <a:bodyPr wrap="square" rtlCol="0">
            <a:spAutoFit/>
          </a:bodyPr>
          <a:lstStyle/>
          <a:p>
            <a:endParaRPr lang="en-US" sz="2000" dirty="0">
              <a:solidFill>
                <a:srgbClr val="005595"/>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000" dirty="0">
              <a:solidFill>
                <a:srgbClr val="005595"/>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1800" dirty="0">
              <a:solidFill>
                <a:srgbClr val="005595"/>
              </a:solidFill>
              <a:latin typeface="Calibri" panose="020F0502020204030204" pitchFamily="34" charset="0"/>
              <a:cs typeface="Calibri" panose="020F0502020204030204" pitchFamily="34" charset="0"/>
            </a:endParaRPr>
          </a:p>
        </p:txBody>
      </p:sp>
      <p:pic>
        <p:nvPicPr>
          <p:cNvPr id="10" name="Picture 9">
            <a:hlinkClick r:id="rId3"/>
            <a:extLst>
              <a:ext uri="{FF2B5EF4-FFF2-40B4-BE49-F238E27FC236}">
                <a16:creationId xmlns:a16="http://schemas.microsoft.com/office/drawing/2014/main" id="{79E62415-ABE7-482B-9E7D-7F95056D0DC5}"/>
              </a:ext>
            </a:extLst>
          </p:cNvPr>
          <p:cNvPicPr>
            <a:picLocks noChangeAspect="1"/>
          </p:cNvPicPr>
          <p:nvPr/>
        </p:nvPicPr>
        <p:blipFill rotWithShape="1">
          <a:blip r:embed="rId4"/>
          <a:srcRect l="56667" t="5556" r="7500" b="2593"/>
          <a:stretch/>
        </p:blipFill>
        <p:spPr>
          <a:xfrm>
            <a:off x="0" y="500143"/>
            <a:ext cx="4152146" cy="2993408"/>
          </a:xfrm>
          <a:prstGeom prst="rect">
            <a:avLst/>
          </a:prstGeom>
        </p:spPr>
      </p:pic>
      <p:pic>
        <p:nvPicPr>
          <p:cNvPr id="14" name="Picture 13">
            <a:extLst>
              <a:ext uri="{FF2B5EF4-FFF2-40B4-BE49-F238E27FC236}">
                <a16:creationId xmlns:a16="http://schemas.microsoft.com/office/drawing/2014/main" id="{9E37128D-2ABC-41A8-9951-FA705BA947A5}"/>
              </a:ext>
            </a:extLst>
          </p:cNvPr>
          <p:cNvPicPr>
            <a:picLocks noChangeAspect="1"/>
          </p:cNvPicPr>
          <p:nvPr/>
        </p:nvPicPr>
        <p:blipFill rotWithShape="1">
          <a:blip r:embed="rId5"/>
          <a:srcRect l="65000" t="11241" r="15833" b="2593"/>
          <a:stretch/>
        </p:blipFill>
        <p:spPr>
          <a:xfrm>
            <a:off x="6445042" y="3491335"/>
            <a:ext cx="2537582" cy="3222562"/>
          </a:xfrm>
          <a:prstGeom prst="rect">
            <a:avLst/>
          </a:prstGeom>
        </p:spPr>
      </p:pic>
      <p:pic>
        <p:nvPicPr>
          <p:cNvPr id="20" name="Picture 19">
            <a:extLst>
              <a:ext uri="{FF2B5EF4-FFF2-40B4-BE49-F238E27FC236}">
                <a16:creationId xmlns:a16="http://schemas.microsoft.com/office/drawing/2014/main" id="{DB077087-9E66-4372-8FEF-34B6A5F42F7D}"/>
              </a:ext>
            </a:extLst>
          </p:cNvPr>
          <p:cNvPicPr>
            <a:picLocks noChangeAspect="1"/>
          </p:cNvPicPr>
          <p:nvPr/>
        </p:nvPicPr>
        <p:blipFill rotWithShape="1">
          <a:blip r:embed="rId6"/>
          <a:srcRect l="65664" t="11481" r="16241" b="10801"/>
          <a:stretch/>
        </p:blipFill>
        <p:spPr>
          <a:xfrm>
            <a:off x="6689458" y="339306"/>
            <a:ext cx="2291455" cy="2768049"/>
          </a:xfrm>
          <a:prstGeom prst="rect">
            <a:avLst/>
          </a:prstGeom>
        </p:spPr>
      </p:pic>
      <p:pic>
        <p:nvPicPr>
          <p:cNvPr id="22" name="Picture 21">
            <a:extLst>
              <a:ext uri="{FF2B5EF4-FFF2-40B4-BE49-F238E27FC236}">
                <a16:creationId xmlns:a16="http://schemas.microsoft.com/office/drawing/2014/main" id="{8E288301-1316-4AF8-96CA-CD20280EF956}"/>
              </a:ext>
            </a:extLst>
          </p:cNvPr>
          <p:cNvPicPr>
            <a:picLocks noChangeAspect="1"/>
          </p:cNvPicPr>
          <p:nvPr/>
        </p:nvPicPr>
        <p:blipFill rotWithShape="1">
          <a:blip r:embed="rId7"/>
          <a:srcRect l="65230" t="11096" r="15851" b="295"/>
          <a:stretch/>
        </p:blipFill>
        <p:spPr>
          <a:xfrm>
            <a:off x="4511843" y="798236"/>
            <a:ext cx="1924343" cy="2534644"/>
          </a:xfrm>
          <a:prstGeom prst="rect">
            <a:avLst/>
          </a:prstGeom>
        </p:spPr>
      </p:pic>
      <p:pic>
        <p:nvPicPr>
          <p:cNvPr id="11" name="Picture 10">
            <a:extLst>
              <a:ext uri="{FF2B5EF4-FFF2-40B4-BE49-F238E27FC236}">
                <a16:creationId xmlns:a16="http://schemas.microsoft.com/office/drawing/2014/main" id="{43993062-6EED-4A9A-8A24-7220DEEABFC0}"/>
              </a:ext>
            </a:extLst>
          </p:cNvPr>
          <p:cNvPicPr>
            <a:picLocks noChangeAspect="1"/>
          </p:cNvPicPr>
          <p:nvPr/>
        </p:nvPicPr>
        <p:blipFill rotWithShape="1">
          <a:blip r:embed="rId8"/>
          <a:srcRect l="3292" r="52675" b="8902"/>
          <a:stretch/>
        </p:blipFill>
        <p:spPr>
          <a:xfrm>
            <a:off x="457200" y="3564712"/>
            <a:ext cx="5599946" cy="3258478"/>
          </a:xfrm>
          <a:prstGeom prst="rect">
            <a:avLst/>
          </a:prstGeom>
        </p:spPr>
      </p:pic>
    </p:spTree>
    <p:extLst>
      <p:ext uri="{BB962C8B-B14F-4D97-AF65-F5344CB8AC3E}">
        <p14:creationId xmlns:p14="http://schemas.microsoft.com/office/powerpoint/2010/main" val="1872271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C53A-20A9-4632-9BF3-79AC9E02B7C5}"/>
              </a:ext>
            </a:extLst>
          </p:cNvPr>
          <p:cNvSpPr>
            <a:spLocks noGrp="1"/>
          </p:cNvSpPr>
          <p:nvPr>
            <p:ph type="title"/>
          </p:nvPr>
        </p:nvSpPr>
        <p:spPr>
          <a:xfrm>
            <a:off x="76200" y="-120130"/>
            <a:ext cx="8763000" cy="1143000"/>
          </a:xfrm>
        </p:spPr>
        <p:txBody>
          <a:bodyPr/>
          <a:lstStyle/>
          <a:p>
            <a:r>
              <a:rPr lang="en-US" sz="2600" dirty="0"/>
              <a:t>Note on Data Systems </a:t>
            </a:r>
          </a:p>
        </p:txBody>
      </p:sp>
      <p:sp>
        <p:nvSpPr>
          <p:cNvPr id="9" name="Rectangle 8">
            <a:extLst>
              <a:ext uri="{FF2B5EF4-FFF2-40B4-BE49-F238E27FC236}">
                <a16:creationId xmlns:a16="http://schemas.microsoft.com/office/drawing/2014/main" id="{8239BF93-E774-4751-B718-8E3E19787596}"/>
              </a:ext>
            </a:extLst>
          </p:cNvPr>
          <p:cNvSpPr/>
          <p:nvPr/>
        </p:nvSpPr>
        <p:spPr bwMode="auto">
          <a:xfrm>
            <a:off x="1027946" y="3276600"/>
            <a:ext cx="381000" cy="762000"/>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solidFill>
                  <a:schemeClr val="accent3"/>
                </a:solidFill>
              </a:ln>
              <a:solidFill>
                <a:schemeClr val="bg1">
                  <a:lumMod val="95000"/>
                </a:schemeClr>
              </a:solidFill>
              <a:effectLst/>
              <a:latin typeface="Times" pitchFamily="18" charset="0"/>
            </a:endParaRPr>
          </a:p>
        </p:txBody>
      </p:sp>
      <p:sp>
        <p:nvSpPr>
          <p:cNvPr id="5" name="TextBox 4">
            <a:extLst>
              <a:ext uri="{FF2B5EF4-FFF2-40B4-BE49-F238E27FC236}">
                <a16:creationId xmlns:a16="http://schemas.microsoft.com/office/drawing/2014/main" id="{301AD98D-F61A-4F2A-838B-45D00DC83798}"/>
              </a:ext>
            </a:extLst>
          </p:cNvPr>
          <p:cNvSpPr txBox="1"/>
          <p:nvPr/>
        </p:nvSpPr>
        <p:spPr>
          <a:xfrm>
            <a:off x="191254" y="797510"/>
            <a:ext cx="8647946" cy="5632311"/>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rgbClr val="005595"/>
                </a:solidFill>
                <a:latin typeface="Calibri" panose="020F0502020204030204" pitchFamily="34" charset="0"/>
                <a:cs typeface="Calibri" panose="020F0502020204030204" pitchFamily="34" charset="0"/>
              </a:rPr>
              <a:t>Data systems, like our institutions, have been developed within systems of oppression and racism. </a:t>
            </a:r>
          </a:p>
          <a:p>
            <a:endParaRPr lang="en-US" dirty="0">
              <a:solidFill>
                <a:srgbClr val="005595"/>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solidFill>
                  <a:srgbClr val="005595"/>
                </a:solidFill>
                <a:latin typeface="Calibri" panose="020F0502020204030204" pitchFamily="34" charset="0"/>
                <a:cs typeface="Calibri" panose="020F0502020204030204" pitchFamily="34" charset="0"/>
                <a:hlinkClick r:id="rId3"/>
              </a:rPr>
              <a:t>House Bill 3159</a:t>
            </a:r>
            <a:r>
              <a:rPr lang="en-US" dirty="0">
                <a:solidFill>
                  <a:srgbClr val="005595"/>
                </a:solidFill>
                <a:latin typeface="Calibri" panose="020F0502020204030204" pitchFamily="34" charset="0"/>
                <a:cs typeface="Calibri" panose="020F0502020204030204" pitchFamily="34" charset="0"/>
              </a:rPr>
              <a:t>, known as the Data Justice Act, passed in 2021.</a:t>
            </a:r>
          </a:p>
          <a:p>
            <a:endParaRPr lang="en-US" dirty="0">
              <a:solidFill>
                <a:srgbClr val="005595"/>
              </a:solidFill>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US" dirty="0">
                <a:solidFill>
                  <a:srgbClr val="005595"/>
                </a:solidFill>
                <a:latin typeface="museo-sans"/>
              </a:rPr>
              <a:t>R</a:t>
            </a:r>
            <a:r>
              <a:rPr lang="en-US" b="0" i="0" dirty="0">
                <a:solidFill>
                  <a:srgbClr val="005595"/>
                </a:solidFill>
                <a:effectLst/>
                <a:latin typeface="museo-sans"/>
              </a:rPr>
              <a:t>equires healthcare providers to collect and report to the Oregon Health Authority (OHA) data on their patients’ sexual orientation and gender identity, race, ethnicity, preferred language, and disabilities. </a:t>
            </a:r>
          </a:p>
          <a:p>
            <a:pPr lvl="1"/>
            <a:endParaRPr lang="en-US" b="0" i="0" dirty="0">
              <a:solidFill>
                <a:srgbClr val="005595"/>
              </a:solidFill>
              <a:effectLst/>
              <a:latin typeface="museo-sans"/>
            </a:endParaRPr>
          </a:p>
          <a:p>
            <a:pPr marL="800100" lvl="1" indent="-342900">
              <a:buFont typeface="Arial" panose="020B0604020202020204" pitchFamily="34" charset="0"/>
              <a:buChar char="•"/>
            </a:pPr>
            <a:r>
              <a:rPr lang="en-US" dirty="0">
                <a:solidFill>
                  <a:srgbClr val="005595"/>
                </a:solidFill>
                <a:latin typeface="museo-sans"/>
                <a:cs typeface="Calibri" panose="020F0502020204030204" pitchFamily="34" charset="0"/>
              </a:rPr>
              <a:t>Directs OHA to develop a database for storing and analyzing patient demographic data </a:t>
            </a:r>
            <a:endParaRPr lang="en-US" dirty="0">
              <a:solidFill>
                <a:srgbClr val="005595"/>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dirty="0">
              <a:solidFill>
                <a:srgbClr val="005595"/>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solidFill>
                  <a:srgbClr val="005595"/>
                </a:solidFill>
                <a:latin typeface="Calibri" panose="020F0502020204030204" pitchFamily="34" charset="0"/>
                <a:cs typeface="Calibri" panose="020F0502020204030204" pitchFamily="34" charset="0"/>
              </a:rPr>
              <a:t>A note on use of the term “small numbers”</a:t>
            </a:r>
          </a:p>
          <a:p>
            <a:pPr marL="342900" indent="-342900">
              <a:buFont typeface="Arial" panose="020B0604020202020204" pitchFamily="34" charset="0"/>
              <a:buChar char="•"/>
            </a:pPr>
            <a:endParaRPr lang="en-US" dirty="0">
              <a:solidFill>
                <a:srgbClr val="00559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2441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C53A-20A9-4632-9BF3-79AC9E02B7C5}"/>
              </a:ext>
            </a:extLst>
          </p:cNvPr>
          <p:cNvSpPr>
            <a:spLocks noGrp="1"/>
          </p:cNvSpPr>
          <p:nvPr>
            <p:ph type="title"/>
          </p:nvPr>
        </p:nvSpPr>
        <p:spPr>
          <a:xfrm>
            <a:off x="0" y="-340756"/>
            <a:ext cx="8763000" cy="1143000"/>
          </a:xfrm>
        </p:spPr>
        <p:txBody>
          <a:bodyPr/>
          <a:lstStyle/>
          <a:p>
            <a:r>
              <a:rPr lang="en-US" sz="2600" dirty="0"/>
              <a:t>This is only part of the story of suicide…</a:t>
            </a:r>
          </a:p>
        </p:txBody>
      </p:sp>
      <p:sp>
        <p:nvSpPr>
          <p:cNvPr id="9" name="Rectangle 8">
            <a:extLst>
              <a:ext uri="{FF2B5EF4-FFF2-40B4-BE49-F238E27FC236}">
                <a16:creationId xmlns:a16="http://schemas.microsoft.com/office/drawing/2014/main" id="{8239BF93-E774-4751-B718-8E3E19787596}"/>
              </a:ext>
            </a:extLst>
          </p:cNvPr>
          <p:cNvSpPr/>
          <p:nvPr/>
        </p:nvSpPr>
        <p:spPr bwMode="auto">
          <a:xfrm>
            <a:off x="1027946" y="3276600"/>
            <a:ext cx="381000" cy="762000"/>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solidFill>
                  <a:schemeClr val="accent3"/>
                </a:solidFill>
              </a:ln>
              <a:solidFill>
                <a:schemeClr val="bg1">
                  <a:lumMod val="95000"/>
                </a:schemeClr>
              </a:solidFill>
              <a:effectLst/>
              <a:latin typeface="Times" pitchFamily="18" charset="0"/>
            </a:endParaRPr>
          </a:p>
        </p:txBody>
      </p:sp>
      <p:pic>
        <p:nvPicPr>
          <p:cNvPr id="12" name="Picture 11">
            <a:hlinkClick r:id="rId3"/>
            <a:extLst>
              <a:ext uri="{FF2B5EF4-FFF2-40B4-BE49-F238E27FC236}">
                <a16:creationId xmlns:a16="http://schemas.microsoft.com/office/drawing/2014/main" id="{267CA806-5740-4FDC-B175-134DBCED92EC}"/>
              </a:ext>
            </a:extLst>
          </p:cNvPr>
          <p:cNvPicPr>
            <a:picLocks noChangeAspect="1"/>
          </p:cNvPicPr>
          <p:nvPr/>
        </p:nvPicPr>
        <p:blipFill rotWithShape="1">
          <a:blip r:embed="rId4"/>
          <a:srcRect l="67478" t="16213" r="17819" b="26295"/>
          <a:stretch/>
        </p:blipFill>
        <p:spPr>
          <a:xfrm>
            <a:off x="3267056" y="609600"/>
            <a:ext cx="2107163" cy="2317334"/>
          </a:xfrm>
          <a:prstGeom prst="rect">
            <a:avLst/>
          </a:prstGeom>
        </p:spPr>
      </p:pic>
      <p:pic>
        <p:nvPicPr>
          <p:cNvPr id="16" name="Picture 15">
            <a:extLst>
              <a:ext uri="{FF2B5EF4-FFF2-40B4-BE49-F238E27FC236}">
                <a16:creationId xmlns:a16="http://schemas.microsoft.com/office/drawing/2014/main" id="{238D6FAA-7C37-4FB0-BBE4-B705430B918E}"/>
              </a:ext>
            </a:extLst>
          </p:cNvPr>
          <p:cNvPicPr>
            <a:picLocks noChangeAspect="1"/>
          </p:cNvPicPr>
          <p:nvPr/>
        </p:nvPicPr>
        <p:blipFill rotWithShape="1">
          <a:blip r:embed="rId5"/>
          <a:srcRect l="68425" t="11482" r="18242" b="31027"/>
          <a:stretch/>
        </p:blipFill>
        <p:spPr>
          <a:xfrm>
            <a:off x="6396807" y="552092"/>
            <a:ext cx="1863468" cy="2259833"/>
          </a:xfrm>
          <a:prstGeom prst="rect">
            <a:avLst/>
          </a:prstGeom>
          <a:ln>
            <a:solidFill>
              <a:schemeClr val="tx1"/>
            </a:solidFill>
          </a:ln>
        </p:spPr>
      </p:pic>
      <p:pic>
        <p:nvPicPr>
          <p:cNvPr id="18" name="Picture 17">
            <a:extLst>
              <a:ext uri="{FF2B5EF4-FFF2-40B4-BE49-F238E27FC236}">
                <a16:creationId xmlns:a16="http://schemas.microsoft.com/office/drawing/2014/main" id="{23FAF903-5A7E-436A-B6D3-F42BDDCF2FAB}"/>
              </a:ext>
            </a:extLst>
          </p:cNvPr>
          <p:cNvPicPr>
            <a:picLocks noChangeAspect="1"/>
          </p:cNvPicPr>
          <p:nvPr/>
        </p:nvPicPr>
        <p:blipFill rotWithShape="1">
          <a:blip r:embed="rId6"/>
          <a:srcRect l="66667" t="15327" r="17500" b="5556"/>
          <a:stretch/>
        </p:blipFill>
        <p:spPr>
          <a:xfrm>
            <a:off x="546952" y="552092"/>
            <a:ext cx="1676400" cy="2355993"/>
          </a:xfrm>
          <a:prstGeom prst="rect">
            <a:avLst/>
          </a:prstGeom>
          <a:ln>
            <a:solidFill>
              <a:schemeClr val="tx1"/>
            </a:solidFill>
          </a:ln>
        </p:spPr>
      </p:pic>
      <p:pic>
        <p:nvPicPr>
          <p:cNvPr id="6" name="Picture 5">
            <a:extLst>
              <a:ext uri="{FF2B5EF4-FFF2-40B4-BE49-F238E27FC236}">
                <a16:creationId xmlns:a16="http://schemas.microsoft.com/office/drawing/2014/main" id="{0D21032F-C52F-49FD-B9D9-F5131156253E}"/>
              </a:ext>
            </a:extLst>
          </p:cNvPr>
          <p:cNvPicPr>
            <a:picLocks noChangeAspect="1"/>
          </p:cNvPicPr>
          <p:nvPr/>
        </p:nvPicPr>
        <p:blipFill rotWithShape="1">
          <a:blip r:embed="rId7"/>
          <a:srcRect l="60340" t="11481" r="10561" b="14864"/>
          <a:stretch/>
        </p:blipFill>
        <p:spPr>
          <a:xfrm>
            <a:off x="214740" y="3181553"/>
            <a:ext cx="5175992" cy="3684758"/>
          </a:xfrm>
          <a:prstGeom prst="rect">
            <a:avLst/>
          </a:prstGeom>
        </p:spPr>
      </p:pic>
      <p:cxnSp>
        <p:nvCxnSpPr>
          <p:cNvPr id="8" name="Straight Connector 7">
            <a:extLst>
              <a:ext uri="{FF2B5EF4-FFF2-40B4-BE49-F238E27FC236}">
                <a16:creationId xmlns:a16="http://schemas.microsoft.com/office/drawing/2014/main" id="{D51DF049-46B6-4D7F-9C1E-8BF1DAE34C8D}"/>
              </a:ext>
            </a:extLst>
          </p:cNvPr>
          <p:cNvCxnSpPr/>
          <p:nvPr/>
        </p:nvCxnSpPr>
        <p:spPr bwMode="auto">
          <a:xfrm>
            <a:off x="723900" y="3200400"/>
            <a:ext cx="7315200" cy="0"/>
          </a:xfrm>
          <a:prstGeom prst="line">
            <a:avLst/>
          </a:prstGeom>
          <a:solidFill>
            <a:schemeClr val="accent1"/>
          </a:solidFill>
          <a:ln w="57150" cap="flat" cmpd="sng" algn="ctr">
            <a:solidFill>
              <a:srgbClr val="86C3C8"/>
            </a:solidFill>
            <a:prstDash val="solid"/>
            <a:round/>
            <a:headEnd type="none" w="med" len="med"/>
            <a:tailEnd type="none" w="med" len="med"/>
          </a:ln>
          <a:effectLst/>
        </p:spPr>
      </p:cxnSp>
      <p:pic>
        <p:nvPicPr>
          <p:cNvPr id="13" name="Picture 12">
            <a:extLst>
              <a:ext uri="{FF2B5EF4-FFF2-40B4-BE49-F238E27FC236}">
                <a16:creationId xmlns:a16="http://schemas.microsoft.com/office/drawing/2014/main" id="{0E7E1EB0-C407-4870-91BF-42117C497737}"/>
              </a:ext>
            </a:extLst>
          </p:cNvPr>
          <p:cNvPicPr>
            <a:picLocks noChangeAspect="1"/>
          </p:cNvPicPr>
          <p:nvPr/>
        </p:nvPicPr>
        <p:blipFill rotWithShape="1">
          <a:blip r:embed="rId8"/>
          <a:srcRect l="66667" t="26297" r="16666" b="8518"/>
          <a:stretch/>
        </p:blipFill>
        <p:spPr>
          <a:xfrm>
            <a:off x="5880560" y="3276600"/>
            <a:ext cx="3117274" cy="3428999"/>
          </a:xfrm>
          <a:prstGeom prst="rect">
            <a:avLst/>
          </a:prstGeom>
        </p:spPr>
      </p:pic>
    </p:spTree>
    <p:extLst>
      <p:ext uri="{BB962C8B-B14F-4D97-AF65-F5344CB8AC3E}">
        <p14:creationId xmlns:p14="http://schemas.microsoft.com/office/powerpoint/2010/main" val="317318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33E7-FF7A-444F-A0E8-248AF36B7108}"/>
              </a:ext>
            </a:extLst>
          </p:cNvPr>
          <p:cNvSpPr>
            <a:spLocks noGrp="1"/>
          </p:cNvSpPr>
          <p:nvPr>
            <p:ph type="title"/>
          </p:nvPr>
        </p:nvSpPr>
        <p:spPr>
          <a:xfrm>
            <a:off x="0" y="-372629"/>
            <a:ext cx="8229600" cy="1143000"/>
          </a:xfrm>
        </p:spPr>
        <p:txBody>
          <a:bodyPr/>
          <a:lstStyle/>
          <a:p>
            <a:r>
              <a:rPr lang="en-US" dirty="0"/>
              <a:t>This is only part of the story of suicide...</a:t>
            </a:r>
          </a:p>
        </p:txBody>
      </p:sp>
      <p:pic>
        <p:nvPicPr>
          <p:cNvPr id="10" name="Picture 9">
            <a:extLst>
              <a:ext uri="{FF2B5EF4-FFF2-40B4-BE49-F238E27FC236}">
                <a16:creationId xmlns:a16="http://schemas.microsoft.com/office/drawing/2014/main" id="{4A94A619-2F0A-4FF2-ADE2-BCC63B5FDBAA}"/>
              </a:ext>
            </a:extLst>
          </p:cNvPr>
          <p:cNvPicPr>
            <a:picLocks noChangeAspect="1"/>
          </p:cNvPicPr>
          <p:nvPr/>
        </p:nvPicPr>
        <p:blipFill rotWithShape="1">
          <a:blip r:embed="rId3"/>
          <a:srcRect l="50000" t="26296" r="1667" b="5556"/>
          <a:stretch/>
        </p:blipFill>
        <p:spPr>
          <a:xfrm>
            <a:off x="1143000" y="457200"/>
            <a:ext cx="7840466" cy="3109150"/>
          </a:xfrm>
          <a:prstGeom prst="rect">
            <a:avLst/>
          </a:prstGeom>
        </p:spPr>
      </p:pic>
      <p:pic>
        <p:nvPicPr>
          <p:cNvPr id="6" name="Picture 5">
            <a:extLst>
              <a:ext uri="{FF2B5EF4-FFF2-40B4-BE49-F238E27FC236}">
                <a16:creationId xmlns:a16="http://schemas.microsoft.com/office/drawing/2014/main" id="{6FF1A257-E249-4E8D-8A29-87579FA4F288}"/>
              </a:ext>
            </a:extLst>
          </p:cNvPr>
          <p:cNvPicPr>
            <a:picLocks noChangeAspect="1"/>
          </p:cNvPicPr>
          <p:nvPr/>
        </p:nvPicPr>
        <p:blipFill rotWithShape="1">
          <a:blip r:embed="rId4"/>
          <a:srcRect l="54166" t="14445" r="4167" b="15056"/>
          <a:stretch/>
        </p:blipFill>
        <p:spPr>
          <a:xfrm>
            <a:off x="151569" y="3429000"/>
            <a:ext cx="6935031" cy="3300172"/>
          </a:xfrm>
          <a:prstGeom prst="rect">
            <a:avLst/>
          </a:prstGeom>
          <a:ln w="28575">
            <a:solidFill>
              <a:schemeClr val="bg1"/>
            </a:solidFill>
          </a:ln>
        </p:spPr>
      </p:pic>
      <p:pic>
        <p:nvPicPr>
          <p:cNvPr id="12" name="Picture 11">
            <a:extLst>
              <a:ext uri="{FF2B5EF4-FFF2-40B4-BE49-F238E27FC236}">
                <a16:creationId xmlns:a16="http://schemas.microsoft.com/office/drawing/2014/main" id="{A23004A0-5071-49A2-AF26-A696F6FEDB40}"/>
              </a:ext>
            </a:extLst>
          </p:cNvPr>
          <p:cNvPicPr>
            <a:picLocks noChangeAspect="1"/>
          </p:cNvPicPr>
          <p:nvPr/>
        </p:nvPicPr>
        <p:blipFill rotWithShape="1">
          <a:blip r:embed="rId5"/>
          <a:srcRect l="58333" t="69713" r="37295" b="15031"/>
          <a:stretch/>
        </p:blipFill>
        <p:spPr>
          <a:xfrm>
            <a:off x="165016" y="1151714"/>
            <a:ext cx="1511384" cy="1483376"/>
          </a:xfrm>
          <a:prstGeom prst="rect">
            <a:avLst/>
          </a:prstGeom>
        </p:spPr>
      </p:pic>
      <p:pic>
        <p:nvPicPr>
          <p:cNvPr id="14" name="Picture 13">
            <a:extLst>
              <a:ext uri="{FF2B5EF4-FFF2-40B4-BE49-F238E27FC236}">
                <a16:creationId xmlns:a16="http://schemas.microsoft.com/office/drawing/2014/main" id="{382F11C2-192C-463C-9E78-16D03A2DD64E}"/>
              </a:ext>
            </a:extLst>
          </p:cNvPr>
          <p:cNvPicPr>
            <a:picLocks noChangeAspect="1"/>
          </p:cNvPicPr>
          <p:nvPr/>
        </p:nvPicPr>
        <p:blipFill rotWithShape="1">
          <a:blip r:embed="rId6"/>
          <a:srcRect l="50184" t="66790" r="47326" b="5903"/>
          <a:stretch/>
        </p:blipFill>
        <p:spPr>
          <a:xfrm>
            <a:off x="6934200" y="3824679"/>
            <a:ext cx="835499" cy="2576121"/>
          </a:xfrm>
          <a:prstGeom prst="rect">
            <a:avLst/>
          </a:prstGeom>
          <a:ln w="28575">
            <a:solidFill>
              <a:schemeClr val="bg1"/>
            </a:solidFill>
          </a:ln>
        </p:spPr>
      </p:pic>
    </p:spTree>
    <p:extLst>
      <p:ext uri="{BB962C8B-B14F-4D97-AF65-F5344CB8AC3E}">
        <p14:creationId xmlns:p14="http://schemas.microsoft.com/office/powerpoint/2010/main" val="2076822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33E7-FF7A-444F-A0E8-248AF36B7108}"/>
              </a:ext>
            </a:extLst>
          </p:cNvPr>
          <p:cNvSpPr>
            <a:spLocks noGrp="1"/>
          </p:cNvSpPr>
          <p:nvPr>
            <p:ph type="title"/>
          </p:nvPr>
        </p:nvSpPr>
        <p:spPr>
          <a:xfrm>
            <a:off x="0" y="-215875"/>
            <a:ext cx="8229600" cy="1143000"/>
          </a:xfrm>
        </p:spPr>
        <p:txBody>
          <a:bodyPr/>
          <a:lstStyle/>
          <a:p>
            <a:r>
              <a:rPr lang="en-US" dirty="0"/>
              <a:t>Additional Learning and Resources</a:t>
            </a:r>
          </a:p>
        </p:txBody>
      </p:sp>
      <p:pic>
        <p:nvPicPr>
          <p:cNvPr id="4" name="Picture 4">
            <a:extLst>
              <a:ext uri="{FF2B5EF4-FFF2-40B4-BE49-F238E27FC236}">
                <a16:creationId xmlns:a16="http://schemas.microsoft.com/office/drawing/2014/main" id="{B92EA724-B932-A964-0C19-B769D4A13B6E}"/>
              </a:ext>
            </a:extLst>
          </p:cNvPr>
          <p:cNvPicPr>
            <a:picLocks noChangeAspect="1"/>
          </p:cNvPicPr>
          <p:nvPr/>
        </p:nvPicPr>
        <p:blipFill>
          <a:blip r:embed="rId3"/>
          <a:stretch>
            <a:fillRect/>
          </a:stretch>
        </p:blipFill>
        <p:spPr>
          <a:xfrm>
            <a:off x="362630" y="853440"/>
            <a:ext cx="1103539" cy="1467394"/>
          </a:xfrm>
          <a:prstGeom prst="rect">
            <a:avLst/>
          </a:prstGeom>
        </p:spPr>
      </p:pic>
      <p:sp>
        <p:nvSpPr>
          <p:cNvPr id="5" name="TextBox 4">
            <a:extLst>
              <a:ext uri="{FF2B5EF4-FFF2-40B4-BE49-F238E27FC236}">
                <a16:creationId xmlns:a16="http://schemas.microsoft.com/office/drawing/2014/main" id="{AB8E794C-D85F-CAE4-2CD2-06C2971A595C}"/>
              </a:ext>
            </a:extLst>
          </p:cNvPr>
          <p:cNvSpPr txBox="1"/>
          <p:nvPr/>
        </p:nvSpPr>
        <p:spPr>
          <a:xfrm>
            <a:off x="1619794" y="1045029"/>
            <a:ext cx="826878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rial"/>
                <a:cs typeface="Times"/>
              </a:rPr>
              <a:t>Suicide Prevention Resource Center </a:t>
            </a:r>
          </a:p>
          <a:p>
            <a:pPr marL="285750" indent="-285750">
              <a:buFont typeface="Arial"/>
              <a:buChar char="•"/>
            </a:pPr>
            <a:r>
              <a:rPr lang="en-US" sz="1800" dirty="0">
                <a:latin typeface="Arial"/>
                <a:cs typeface="Times"/>
                <a:hlinkClick r:id="rId4"/>
              </a:rPr>
              <a:t>Locating and Understanding Data for Suicide Prevention Training</a:t>
            </a:r>
            <a:r>
              <a:rPr lang="en-US" sz="1800" dirty="0">
                <a:latin typeface="Arial"/>
                <a:cs typeface="Times"/>
              </a:rPr>
              <a:t> </a:t>
            </a:r>
          </a:p>
        </p:txBody>
      </p:sp>
      <p:pic>
        <p:nvPicPr>
          <p:cNvPr id="9" name="Picture 10">
            <a:extLst>
              <a:ext uri="{FF2B5EF4-FFF2-40B4-BE49-F238E27FC236}">
                <a16:creationId xmlns:a16="http://schemas.microsoft.com/office/drawing/2014/main" id="{83D0E24B-DC2F-DD5E-726E-607067863B2F}"/>
              </a:ext>
            </a:extLst>
          </p:cNvPr>
          <p:cNvPicPr>
            <a:picLocks noChangeAspect="1"/>
          </p:cNvPicPr>
          <p:nvPr/>
        </p:nvPicPr>
        <p:blipFill>
          <a:blip r:embed="rId5"/>
          <a:stretch>
            <a:fillRect/>
          </a:stretch>
        </p:blipFill>
        <p:spPr>
          <a:xfrm>
            <a:off x="2286000" y="2464567"/>
            <a:ext cx="4676503" cy="753208"/>
          </a:xfrm>
          <a:prstGeom prst="rect">
            <a:avLst/>
          </a:prstGeom>
        </p:spPr>
      </p:pic>
      <p:sp>
        <p:nvSpPr>
          <p:cNvPr id="11" name="TextBox 10">
            <a:extLst>
              <a:ext uri="{FF2B5EF4-FFF2-40B4-BE49-F238E27FC236}">
                <a16:creationId xmlns:a16="http://schemas.microsoft.com/office/drawing/2014/main" id="{495E53CA-8E40-3B6C-CF93-911BA7B3065B}"/>
              </a:ext>
            </a:extLst>
          </p:cNvPr>
          <p:cNvSpPr txBox="1"/>
          <p:nvPr/>
        </p:nvSpPr>
        <p:spPr>
          <a:xfrm>
            <a:off x="914398" y="3435530"/>
            <a:ext cx="781158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latin typeface="Arial"/>
                <a:cs typeface="Times"/>
              </a:rPr>
              <a:t>NEW: This web toolkit provide step-by-step information and how-to-tools for comprehensive suicide prevention. Includes </a:t>
            </a:r>
            <a:r>
              <a:rPr lang="en-US" sz="1800" dirty="0">
                <a:latin typeface="Arial"/>
                <a:cs typeface="Times"/>
                <a:hlinkClick r:id="rId6"/>
              </a:rPr>
              <a:t>Data Element: How to Use Data To Guide Action and Improve Efforts including</a:t>
            </a:r>
            <a:r>
              <a:rPr lang="en-US" sz="1800" dirty="0">
                <a:latin typeface="Arial"/>
                <a:cs typeface="Times"/>
              </a:rPr>
              <a:t>:</a:t>
            </a:r>
          </a:p>
          <a:p>
            <a:pPr algn="ctr"/>
            <a:endParaRPr lang="en-US" sz="1800" dirty="0">
              <a:latin typeface="Arial"/>
              <a:cs typeface="Times"/>
            </a:endParaRPr>
          </a:p>
          <a:p>
            <a:pPr marL="342900" indent="-342900" algn="ctr">
              <a:buFont typeface="Arial"/>
              <a:buChar char="•"/>
            </a:pPr>
            <a:r>
              <a:rPr lang="en-US" sz="1800" dirty="0">
                <a:latin typeface="Arial"/>
                <a:cs typeface="Times"/>
              </a:rPr>
              <a:t>Accessing systems data for planning</a:t>
            </a:r>
          </a:p>
          <a:p>
            <a:pPr marL="342900" indent="-342900" algn="ctr">
              <a:buFont typeface="Arial"/>
              <a:buChar char="•"/>
            </a:pPr>
            <a:r>
              <a:rPr lang="en-US" sz="1800" dirty="0">
                <a:latin typeface="Arial"/>
                <a:cs typeface="Times"/>
              </a:rPr>
              <a:t>Gathering information on community context</a:t>
            </a:r>
          </a:p>
          <a:p>
            <a:pPr marL="342900" indent="-342900" algn="ctr">
              <a:buFont typeface="Arial"/>
              <a:buChar char="•"/>
            </a:pPr>
            <a:r>
              <a:rPr lang="en-US" sz="1800" dirty="0">
                <a:latin typeface="Arial"/>
                <a:cs typeface="Times"/>
              </a:rPr>
              <a:t>Using data to access progress and make changes </a:t>
            </a:r>
          </a:p>
        </p:txBody>
      </p:sp>
    </p:spTree>
    <p:extLst>
      <p:ext uri="{BB962C8B-B14F-4D97-AF65-F5344CB8AC3E}">
        <p14:creationId xmlns:p14="http://schemas.microsoft.com/office/powerpoint/2010/main" val="2889520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13896B8-7FCE-4EBA-9AFA-229D9D154965}"/>
              </a:ext>
            </a:extLst>
          </p:cNvPr>
          <p:cNvSpPr>
            <a:spLocks noGrp="1"/>
          </p:cNvSpPr>
          <p:nvPr>
            <p:ph idx="1"/>
          </p:nvPr>
        </p:nvSpPr>
        <p:spPr>
          <a:xfrm>
            <a:off x="0" y="2058988"/>
            <a:ext cx="5715000" cy="4114800"/>
          </a:xfrm>
        </p:spPr>
        <p:txBody>
          <a:bodyPr/>
          <a:lstStyle/>
          <a:p>
            <a:pPr marL="0" indent="0" eaLnBrk="1" hangingPunct="1">
              <a:buNone/>
              <a:defRPr/>
            </a:pPr>
            <a:r>
              <a:rPr lang="en-US" altLang="en-US" sz="1600" b="1" dirty="0"/>
              <a:t>Resources</a:t>
            </a:r>
            <a:r>
              <a:rPr lang="en-US" altLang="en-US" sz="1200" dirty="0"/>
              <a:t> </a:t>
            </a:r>
          </a:p>
          <a:p>
            <a:pPr marL="0" indent="0" eaLnBrk="1" hangingPunct="1">
              <a:buFontTx/>
              <a:buNone/>
              <a:defRPr/>
            </a:pPr>
            <a:endParaRPr lang="en-US" altLang="en-US" sz="500" dirty="0"/>
          </a:p>
          <a:p>
            <a:pPr marL="285750" indent="-285750" eaLnBrk="1" hangingPunct="1">
              <a:buFont typeface="Arial" panose="020B0604020202020204" pitchFamily="34" charset="0"/>
              <a:buChar char="•"/>
              <a:defRPr/>
            </a:pPr>
            <a:r>
              <a:rPr lang="en-US" altLang="en-US" sz="1600" b="1" dirty="0"/>
              <a:t>Sign up for the OHA Suicide Prevention Network: </a:t>
            </a:r>
            <a:r>
              <a:rPr lang="en-US" sz="1600" b="1" u="sng" dirty="0">
                <a:hlinkClick r:id="rId3"/>
              </a:rPr>
              <a:t>http://listsmart.osl.state.or.us/mailman/listinfo/yspnetwork</a:t>
            </a:r>
            <a:endParaRPr lang="en-US" sz="1600" b="1" u="sng" dirty="0"/>
          </a:p>
          <a:p>
            <a:pPr marL="0" indent="0" eaLnBrk="1" hangingPunct="1">
              <a:buFontTx/>
              <a:buNone/>
              <a:defRPr/>
            </a:pPr>
            <a:endParaRPr lang="en-US" altLang="en-US" sz="800" dirty="0">
              <a:hlinkClick r:id="rId4"/>
            </a:endParaRPr>
          </a:p>
          <a:p>
            <a:pPr marL="285750" indent="-285750" eaLnBrk="1" hangingPunct="1">
              <a:buFont typeface="Arial" panose="020B0604020202020204" pitchFamily="34" charset="0"/>
              <a:buChar char="•"/>
              <a:defRPr/>
            </a:pPr>
            <a:r>
              <a:rPr lang="en-US" altLang="en-US" sz="1400" dirty="0">
                <a:hlinkClick r:id="rId4"/>
              </a:rPr>
              <a:t>Oregon Violent Death Data Dashboards</a:t>
            </a:r>
            <a:endParaRPr lang="en-US" altLang="en-US" sz="1400" dirty="0"/>
          </a:p>
          <a:p>
            <a:pPr marL="285750" indent="-285750" eaLnBrk="1" hangingPunct="1">
              <a:buFont typeface="Arial" panose="020B0604020202020204" pitchFamily="34" charset="0"/>
              <a:buChar char="•"/>
              <a:defRPr/>
            </a:pPr>
            <a:r>
              <a:rPr lang="en-US" altLang="en-US" sz="1400" dirty="0"/>
              <a:t>OHA </a:t>
            </a:r>
            <a:r>
              <a:rPr lang="en-US" altLang="en-US" sz="1400" dirty="0">
                <a:hlinkClick r:id="rId5"/>
              </a:rPr>
              <a:t>Student Health Survey  </a:t>
            </a:r>
            <a:r>
              <a:rPr lang="en-US" altLang="en-US" sz="1400" dirty="0"/>
              <a:t>***New </a:t>
            </a:r>
            <a:r>
              <a:rPr lang="en-US" altLang="en-US" sz="1400" dirty="0">
                <a:hlinkClick r:id="rId6"/>
              </a:rPr>
              <a:t>SHS Dashboard</a:t>
            </a:r>
            <a:r>
              <a:rPr lang="en-US" altLang="en-US" sz="1400" dirty="0"/>
              <a:t>***</a:t>
            </a:r>
            <a:endParaRPr lang="en-US" altLang="en-US" sz="1400" dirty="0">
              <a:cs typeface="Arial"/>
            </a:endParaRPr>
          </a:p>
          <a:p>
            <a:pPr marL="285750" indent="-285750" eaLnBrk="1" hangingPunct="1">
              <a:buFont typeface="Arial" panose="020B0604020202020204" pitchFamily="34" charset="0"/>
              <a:buChar char="•"/>
              <a:defRPr/>
            </a:pPr>
            <a:r>
              <a:rPr lang="en-US" altLang="en-US" sz="1400" dirty="0">
                <a:hlinkClick r:id="rId7"/>
              </a:rPr>
              <a:t>OHA Monthly Suicide-Related Data Report </a:t>
            </a:r>
            <a:endParaRPr lang="en-US" altLang="en-US" sz="1400" dirty="0"/>
          </a:p>
          <a:p>
            <a:pPr marL="285750" indent="-285750" eaLnBrk="1" hangingPunct="1">
              <a:buFont typeface="Arial" panose="020B0604020202020204" pitchFamily="34" charset="0"/>
              <a:buChar char="•"/>
              <a:defRPr/>
            </a:pPr>
            <a:r>
              <a:rPr lang="en-US" altLang="en-US" sz="1400" dirty="0">
                <a:hlinkClick r:id="rId8"/>
              </a:rPr>
              <a:t>Oregon ESSENCE </a:t>
            </a:r>
            <a:r>
              <a:rPr lang="en-US" altLang="en-US" sz="1400" dirty="0"/>
              <a:t>(syndromic surveillance)</a:t>
            </a:r>
            <a:endParaRPr lang="en-US" altLang="en-US" sz="1400" dirty="0">
              <a:cs typeface="Arial"/>
            </a:endParaRPr>
          </a:p>
          <a:p>
            <a:pPr marL="285750" indent="-285750">
              <a:spcBef>
                <a:spcPts val="0"/>
              </a:spcBef>
              <a:buFont typeface="Arial" panose="020B0604020202020204" pitchFamily="34" charset="0"/>
              <a:buChar char="•"/>
              <a:defRPr/>
            </a:pPr>
            <a:r>
              <a:rPr lang="en-US" altLang="en-US" sz="1400" dirty="0">
                <a:hlinkClick r:id="rId9"/>
              </a:rPr>
              <a:t>2021-2025 Youth Suicide Intervention and Prevention Plan </a:t>
            </a:r>
            <a:r>
              <a:rPr lang="en-US" altLang="en-US" sz="1400" dirty="0"/>
              <a:t>and </a:t>
            </a:r>
            <a:r>
              <a:rPr lang="en-US" altLang="en-US" sz="1400" dirty="0">
                <a:hlinkClick r:id="rId10"/>
              </a:rPr>
              <a:t>Youth Suicide Intervention and Prevention Plan 2020 Annual Report </a:t>
            </a:r>
            <a:r>
              <a:rPr lang="en-US" altLang="en-US" sz="1400" dirty="0"/>
              <a:t>(includes youth suicide data)</a:t>
            </a:r>
            <a:endParaRPr lang="en-US" altLang="en-US" sz="1400" dirty="0">
              <a:cs typeface="Arial"/>
            </a:endParaRPr>
          </a:p>
          <a:p>
            <a:pPr marL="285750" indent="-285750">
              <a:spcBef>
                <a:spcPts val="0"/>
              </a:spcBef>
              <a:buFont typeface="Arial" panose="020B0604020202020204" pitchFamily="34" charset="0"/>
              <a:buChar char="•"/>
              <a:defRPr/>
            </a:pPr>
            <a:r>
              <a:rPr lang="en-US" altLang="en-US" sz="1400" dirty="0">
                <a:hlinkClick r:id="rId11"/>
              </a:rPr>
              <a:t>Oregon Veterans Behavioral Health Services Improvement Study </a:t>
            </a:r>
            <a:endParaRPr lang="en-US" sz="1400" dirty="0">
              <a:hlinkClick r:id="rId12"/>
            </a:endParaRPr>
          </a:p>
          <a:p>
            <a:pPr marL="285750" indent="-285750">
              <a:spcBef>
                <a:spcPts val="0"/>
              </a:spcBef>
              <a:buFont typeface="Arial" panose="020B0604020202020204" pitchFamily="34" charset="0"/>
              <a:buChar char="•"/>
              <a:defRPr/>
            </a:pPr>
            <a:r>
              <a:rPr lang="en-US" altLang="en-US" sz="1400" dirty="0">
                <a:hlinkClick r:id="rId12"/>
              </a:rPr>
              <a:t>OHA Injury and Violence Prevention Data Glossary </a:t>
            </a:r>
            <a:endParaRPr lang="en-US" altLang="en-US" sz="1400" dirty="0"/>
          </a:p>
          <a:p>
            <a:pPr marL="285750" indent="-285750">
              <a:spcBef>
                <a:spcPts val="0"/>
              </a:spcBef>
              <a:buFont typeface="Arial" panose="020B0604020202020204" pitchFamily="34" charset="0"/>
              <a:buChar char="•"/>
              <a:defRPr/>
            </a:pPr>
            <a:r>
              <a:rPr lang="en-US" altLang="en-US" sz="1400" dirty="0">
                <a:cs typeface="Arial"/>
                <a:hlinkClick r:id="rId13"/>
              </a:rPr>
              <a:t>Communities of Color Investing In Culturally and Linguistically Responsive Behavioral Health In Oregon Report</a:t>
            </a:r>
            <a:r>
              <a:rPr lang="en-US" altLang="en-US" sz="1400" dirty="0">
                <a:cs typeface="Arial"/>
              </a:rPr>
              <a:t> </a:t>
            </a:r>
          </a:p>
          <a:p>
            <a:pPr marL="285750" indent="-285750">
              <a:spcBef>
                <a:spcPts val="0"/>
              </a:spcBef>
              <a:buFont typeface="Arial" panose="020B0604020202020204" pitchFamily="34" charset="0"/>
              <a:buChar char="•"/>
              <a:defRPr/>
            </a:pPr>
            <a:r>
              <a:rPr lang="en-US" altLang="en-US" sz="1400" dirty="0">
                <a:cs typeface="Arial"/>
                <a:hlinkClick r:id="rId13"/>
              </a:rPr>
              <a:t>Oregon LGBTQ+ Older Adult Survey</a:t>
            </a:r>
            <a:r>
              <a:rPr lang="en-US" altLang="en-US" sz="1400" dirty="0">
                <a:cs typeface="Arial"/>
              </a:rPr>
              <a:t> </a:t>
            </a:r>
          </a:p>
          <a:p>
            <a:pPr marL="285750" indent="-285750">
              <a:spcBef>
                <a:spcPts val="0"/>
              </a:spcBef>
              <a:buFont typeface="Arial" panose="020B0604020202020204" pitchFamily="34" charset="0"/>
              <a:buChar char="•"/>
              <a:defRPr/>
            </a:pPr>
            <a:endParaRPr lang="en-US" altLang="en-US" sz="1400" dirty="0">
              <a:cs typeface="Arial"/>
            </a:endParaRPr>
          </a:p>
          <a:p>
            <a:pPr marL="457200" lvl="1" indent="0">
              <a:buNone/>
              <a:defRPr/>
            </a:pPr>
            <a:endParaRPr lang="en-US" dirty="0">
              <a:cs typeface="Arial"/>
            </a:endParaRPr>
          </a:p>
          <a:p>
            <a:pPr marL="285750" indent="-285750" eaLnBrk="1" hangingPunct="1">
              <a:spcBef>
                <a:spcPts val="0"/>
              </a:spcBef>
              <a:buFont typeface="Arial" panose="020B0604020202020204" pitchFamily="34" charset="0"/>
              <a:buChar char="•"/>
              <a:defRPr/>
            </a:pPr>
            <a:endParaRPr lang="en-US" sz="1200" dirty="0">
              <a:cs typeface="Arial"/>
            </a:endParaRPr>
          </a:p>
          <a:p>
            <a:pPr marL="285750" indent="-285750" eaLnBrk="1" hangingPunct="1">
              <a:spcBef>
                <a:spcPts val="0"/>
              </a:spcBef>
              <a:buFont typeface="Arial" panose="020B0604020202020204" pitchFamily="34" charset="0"/>
              <a:defRPr/>
            </a:pPr>
            <a:endParaRPr lang="en-US" altLang="en-US" sz="1200" dirty="0">
              <a:cs typeface="Arial"/>
            </a:endParaRPr>
          </a:p>
          <a:p>
            <a:pPr>
              <a:defRPr/>
            </a:pPr>
            <a:endParaRPr lang="en-US" dirty="0">
              <a:cs typeface="Arial"/>
            </a:endParaRPr>
          </a:p>
        </p:txBody>
      </p:sp>
      <p:sp>
        <p:nvSpPr>
          <p:cNvPr id="5" name="Slide Number Placeholder 4">
            <a:extLst>
              <a:ext uri="{FF2B5EF4-FFF2-40B4-BE49-F238E27FC236}">
                <a16:creationId xmlns:a16="http://schemas.microsoft.com/office/drawing/2014/main" id="{90378E41-A190-4D84-9DED-5AC7B6E98CF8}"/>
              </a:ext>
            </a:extLst>
          </p:cNvPr>
          <p:cNvSpPr>
            <a:spLocks noGrp="1"/>
          </p:cNvSpPr>
          <p:nvPr>
            <p:ph type="sldNum" sz="quarter" idx="11"/>
          </p:nvPr>
        </p:nvSpPr>
        <p:spPr bwMode="auto">
          <a:xfrm>
            <a:off x="304800" y="6477000"/>
            <a:ext cx="2133600"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1000" kern="1200">
                <a:solidFill>
                  <a:srgbClr val="005595"/>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a:lstStyle>
          <a:p>
            <a:fld id="{A2FE9BDD-C211-49EE-8F5A-D609F67B53D4}" type="slidenum">
              <a:rPr lang="en-US" altLang="en-US" smtClean="0"/>
              <a:pPr/>
              <a:t>33</a:t>
            </a:fld>
            <a:endParaRPr lang="en-US" altLang="en-US" sz="1000" dirty="0">
              <a:solidFill>
                <a:srgbClr val="005595"/>
              </a:solidFill>
              <a:latin typeface="Arial" panose="020B0604020202020204" pitchFamily="34" charset="0"/>
            </a:endParaRPr>
          </a:p>
        </p:txBody>
      </p:sp>
      <p:sp>
        <p:nvSpPr>
          <p:cNvPr id="24584" name="Rectangle 10">
            <a:extLst>
              <a:ext uri="{FF2B5EF4-FFF2-40B4-BE49-F238E27FC236}">
                <a16:creationId xmlns:a16="http://schemas.microsoft.com/office/drawing/2014/main" id="{3C06B480-ACE4-421B-B009-830A59506D3E}"/>
              </a:ext>
            </a:extLst>
          </p:cNvPr>
          <p:cNvSpPr>
            <a:spLocks noChangeArrowheads="1"/>
          </p:cNvSpPr>
          <p:nvPr/>
        </p:nvSpPr>
        <p:spPr bwMode="auto">
          <a:xfrm>
            <a:off x="55563" y="1249363"/>
            <a:ext cx="3886200" cy="73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5125" indent="-255588">
              <a:spcBef>
                <a:spcPct val="20000"/>
              </a:spcBef>
              <a:buChar char="•"/>
              <a:defRPr sz="2000">
                <a:solidFill>
                  <a:srgbClr val="005595"/>
                </a:solidFill>
                <a:latin typeface="Arial" panose="020B0604020202020204" pitchFamily="34" charset="0"/>
              </a:defRPr>
            </a:lvl1pPr>
            <a:lvl2pPr marL="742950" indent="-285750">
              <a:spcBef>
                <a:spcPct val="20000"/>
              </a:spcBef>
              <a:buChar char="–"/>
              <a:defRPr>
                <a:solidFill>
                  <a:srgbClr val="005595"/>
                </a:solidFill>
                <a:latin typeface="Arial" panose="020B0604020202020204" pitchFamily="34" charset="0"/>
              </a:defRPr>
            </a:lvl2pPr>
            <a:lvl3pPr marL="1143000" indent="-228600">
              <a:spcBef>
                <a:spcPct val="20000"/>
              </a:spcBef>
              <a:buChar char="•"/>
              <a:defRPr sz="1600">
                <a:solidFill>
                  <a:srgbClr val="005595"/>
                </a:solidFill>
                <a:latin typeface="Arial" panose="020B0604020202020204" pitchFamily="34" charset="0"/>
              </a:defRPr>
            </a:lvl3pPr>
            <a:lvl4pPr marL="1600200" indent="-228600">
              <a:spcBef>
                <a:spcPct val="20000"/>
              </a:spcBef>
              <a:buChar char="–"/>
              <a:defRPr sz="1400">
                <a:solidFill>
                  <a:srgbClr val="005595"/>
                </a:solidFill>
                <a:latin typeface="Arial" panose="020B0604020202020204" pitchFamily="34" charset="0"/>
              </a:defRPr>
            </a:lvl4pPr>
            <a:lvl5pPr marL="2057400" indent="-228600">
              <a:spcBef>
                <a:spcPct val="20000"/>
              </a:spcBef>
              <a:buChar char="»"/>
              <a:defRPr sz="1400">
                <a:solidFill>
                  <a:srgbClr val="005595"/>
                </a:solidFill>
                <a:latin typeface="Arial" panose="020B0604020202020204" pitchFamily="34" charset="0"/>
              </a:defRPr>
            </a:lvl5pPr>
            <a:lvl6pPr marL="2514600" indent="-228600" eaLnBrk="0" fontAlgn="base" hangingPunct="0">
              <a:spcBef>
                <a:spcPct val="20000"/>
              </a:spcBef>
              <a:spcAft>
                <a:spcPct val="0"/>
              </a:spcAft>
              <a:buChar char="»"/>
              <a:defRPr sz="1400">
                <a:solidFill>
                  <a:srgbClr val="005595"/>
                </a:solidFill>
                <a:latin typeface="Arial" panose="020B0604020202020204" pitchFamily="34" charset="0"/>
              </a:defRPr>
            </a:lvl6pPr>
            <a:lvl7pPr marL="2971800" indent="-228600" eaLnBrk="0" fontAlgn="base" hangingPunct="0">
              <a:spcBef>
                <a:spcPct val="20000"/>
              </a:spcBef>
              <a:spcAft>
                <a:spcPct val="0"/>
              </a:spcAft>
              <a:buChar char="»"/>
              <a:defRPr sz="1400">
                <a:solidFill>
                  <a:srgbClr val="005595"/>
                </a:solidFill>
                <a:latin typeface="Arial" panose="020B0604020202020204" pitchFamily="34" charset="0"/>
              </a:defRPr>
            </a:lvl7pPr>
            <a:lvl8pPr marL="3429000" indent="-228600" eaLnBrk="0" fontAlgn="base" hangingPunct="0">
              <a:spcBef>
                <a:spcPct val="20000"/>
              </a:spcBef>
              <a:spcAft>
                <a:spcPct val="0"/>
              </a:spcAft>
              <a:buChar char="»"/>
              <a:defRPr sz="1400">
                <a:solidFill>
                  <a:srgbClr val="005595"/>
                </a:solidFill>
                <a:latin typeface="Arial" panose="020B0604020202020204" pitchFamily="34" charset="0"/>
              </a:defRPr>
            </a:lvl8pPr>
            <a:lvl9pPr marL="3886200" indent="-228600" eaLnBrk="0" fontAlgn="base" hangingPunct="0">
              <a:spcBef>
                <a:spcPct val="20000"/>
              </a:spcBef>
              <a:spcAft>
                <a:spcPct val="0"/>
              </a:spcAft>
              <a:buChar char="»"/>
              <a:defRPr sz="1400">
                <a:solidFill>
                  <a:srgbClr val="005595"/>
                </a:solidFill>
                <a:latin typeface="Arial" panose="020B0604020202020204" pitchFamily="34" charset="0"/>
              </a:defRPr>
            </a:lvl9pPr>
          </a:lstStyle>
          <a:p>
            <a:pPr eaLnBrk="1" hangingPunct="1">
              <a:lnSpc>
                <a:spcPct val="80000"/>
              </a:lnSpc>
              <a:spcBef>
                <a:spcPct val="0"/>
              </a:spcBef>
              <a:spcAft>
                <a:spcPts val="200"/>
              </a:spcAft>
              <a:buFontTx/>
              <a:buNone/>
            </a:pPr>
            <a:r>
              <a:rPr lang="en-US" altLang="en-US" sz="1600" dirty="0">
                <a:solidFill>
                  <a:schemeClr val="tx1"/>
                </a:solidFill>
                <a:hlinkClick r:id="rId14"/>
              </a:rPr>
              <a:t>YouthLine</a:t>
            </a:r>
            <a:r>
              <a:rPr lang="en-US" altLang="en-US" sz="1600" dirty="0">
                <a:solidFill>
                  <a:schemeClr val="tx1"/>
                </a:solidFill>
              </a:rPr>
              <a:t>   </a:t>
            </a:r>
          </a:p>
          <a:p>
            <a:pPr eaLnBrk="1" hangingPunct="1">
              <a:lnSpc>
                <a:spcPct val="80000"/>
              </a:lnSpc>
              <a:spcBef>
                <a:spcPct val="0"/>
              </a:spcBef>
              <a:spcAft>
                <a:spcPts val="200"/>
              </a:spcAft>
              <a:buFontTx/>
              <a:buNone/>
            </a:pPr>
            <a:r>
              <a:rPr lang="en-US" altLang="en-US" sz="1600" dirty="0">
                <a:solidFill>
                  <a:schemeClr val="tx1"/>
                </a:solidFill>
              </a:rPr>
              <a:t>1-877-968-8491 </a:t>
            </a:r>
          </a:p>
          <a:p>
            <a:pPr eaLnBrk="1" hangingPunct="1">
              <a:lnSpc>
                <a:spcPct val="80000"/>
              </a:lnSpc>
              <a:spcBef>
                <a:spcPct val="0"/>
              </a:spcBef>
              <a:spcAft>
                <a:spcPts val="200"/>
              </a:spcAft>
              <a:buFontTx/>
              <a:buNone/>
            </a:pPr>
            <a:r>
              <a:rPr lang="en-US" altLang="en-US" sz="1600" dirty="0">
                <a:solidFill>
                  <a:schemeClr val="tx1"/>
                </a:solidFill>
              </a:rPr>
              <a:t>(text teen2teen at 839863)</a:t>
            </a:r>
          </a:p>
        </p:txBody>
      </p:sp>
      <p:pic>
        <p:nvPicPr>
          <p:cNvPr id="24585" name="Picture 5">
            <a:extLst>
              <a:ext uri="{FF2B5EF4-FFF2-40B4-BE49-F238E27FC236}">
                <a16:creationId xmlns:a16="http://schemas.microsoft.com/office/drawing/2014/main" id="{AC2A00CD-E6E6-416A-AE30-8338A23C8AD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2213" t="3000" r="28697" b="45706"/>
          <a:stretch>
            <a:fillRect/>
          </a:stretch>
        </p:blipFill>
        <p:spPr bwMode="auto">
          <a:xfrm>
            <a:off x="242888" y="80963"/>
            <a:ext cx="20574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2E11444-2FFE-4A2A-A750-9F208014310F}"/>
              </a:ext>
            </a:extLst>
          </p:cNvPr>
          <p:cNvSpPr txBox="1"/>
          <p:nvPr/>
        </p:nvSpPr>
        <p:spPr>
          <a:xfrm>
            <a:off x="5873324" y="2518350"/>
            <a:ext cx="3133725" cy="4339650"/>
          </a:xfrm>
          <a:prstGeom prst="rect">
            <a:avLst/>
          </a:prstGeom>
          <a:noFill/>
        </p:spPr>
        <p:txBody>
          <a:bodyPr wrap="square">
            <a:spAutoFit/>
          </a:bodyPr>
          <a:lstStyle/>
          <a:p>
            <a:pPr>
              <a:defRPr/>
            </a:pPr>
            <a:endParaRPr lang="es-419" sz="1200" u="sng" dirty="0">
              <a:latin typeface="+mj-lt"/>
            </a:endParaRPr>
          </a:p>
          <a:p>
            <a:pPr>
              <a:defRPr/>
            </a:pPr>
            <a:r>
              <a:rPr lang="es-419" sz="1200" b="1" dirty="0">
                <a:latin typeface="+mj-lt"/>
              </a:rPr>
              <a:t>Meghan Crane, MPH</a:t>
            </a:r>
          </a:p>
          <a:p>
            <a:pPr>
              <a:defRPr/>
            </a:pPr>
            <a:r>
              <a:rPr lang="es-419" sz="1200" b="1" dirty="0">
                <a:latin typeface="+mj-lt"/>
              </a:rPr>
              <a:t>Pronouns: she/her/hers</a:t>
            </a:r>
          </a:p>
          <a:p>
            <a:pPr>
              <a:defRPr/>
            </a:pPr>
            <a:r>
              <a:rPr lang="es-419" sz="1200" b="1" dirty="0">
                <a:latin typeface="+mj-lt"/>
              </a:rPr>
              <a:t>Zero Suicide in Health Systems Coordinator</a:t>
            </a:r>
          </a:p>
          <a:p>
            <a:pPr>
              <a:defRPr/>
            </a:pPr>
            <a:r>
              <a:rPr lang="en-US" sz="1200" dirty="0">
                <a:latin typeface="+mj-lt"/>
              </a:rPr>
              <a:t>Public Health Division</a:t>
            </a:r>
          </a:p>
          <a:p>
            <a:pPr>
              <a:defRPr/>
            </a:pPr>
            <a:r>
              <a:rPr lang="en-US" sz="1200" dirty="0">
                <a:latin typeface="+mj-lt"/>
              </a:rPr>
              <a:t>Injury and Violence Prevention Program</a:t>
            </a:r>
          </a:p>
          <a:p>
            <a:pPr>
              <a:defRPr/>
            </a:pPr>
            <a:r>
              <a:rPr lang="en-US" sz="1200" dirty="0">
                <a:latin typeface="+mj-lt"/>
              </a:rPr>
              <a:t>p: 971-271-2025</a:t>
            </a:r>
          </a:p>
          <a:p>
            <a:pPr>
              <a:defRPr/>
            </a:pPr>
            <a:r>
              <a:rPr lang="en-US" sz="1200" dirty="0">
                <a:latin typeface="+mj-lt"/>
              </a:rPr>
              <a:t>e: </a:t>
            </a:r>
            <a:r>
              <a:rPr lang="en-US" sz="1200" dirty="0">
                <a:latin typeface="+mj-lt"/>
                <a:hlinkClick r:id="rId16"/>
              </a:rPr>
              <a:t>meghan.crane@dhsoha.state.or.us</a:t>
            </a:r>
            <a:r>
              <a:rPr lang="en-US" sz="1200" dirty="0">
                <a:latin typeface="+mj-lt"/>
              </a:rPr>
              <a:t> </a:t>
            </a:r>
          </a:p>
          <a:p>
            <a:pPr>
              <a:defRPr/>
            </a:pPr>
            <a:endParaRPr lang="en-US" sz="1200" dirty="0">
              <a:latin typeface="+mj-lt"/>
            </a:endParaRPr>
          </a:p>
          <a:p>
            <a:pPr>
              <a:defRPr/>
            </a:pPr>
            <a:r>
              <a:rPr lang="en-US" sz="1200" b="1" dirty="0">
                <a:latin typeface="+mj-lt"/>
              </a:rPr>
              <a:t>Taylor Chambers, MPH</a:t>
            </a:r>
          </a:p>
          <a:p>
            <a:pPr>
              <a:defRPr/>
            </a:pPr>
            <a:r>
              <a:rPr lang="en-US" sz="1200" b="1" dirty="0">
                <a:latin typeface="+mj-lt"/>
              </a:rPr>
              <a:t>Pronouns: she/her/hers</a:t>
            </a:r>
          </a:p>
          <a:p>
            <a:pPr>
              <a:defRPr/>
            </a:pPr>
            <a:r>
              <a:rPr lang="en-US" sz="1200" b="1" dirty="0">
                <a:latin typeface="+mj-lt"/>
              </a:rPr>
              <a:t>Public Health Suicide Prevention Coordinator</a:t>
            </a:r>
          </a:p>
          <a:p>
            <a:pPr>
              <a:defRPr/>
            </a:pPr>
            <a:r>
              <a:rPr lang="en-US" sz="1200" dirty="0">
                <a:latin typeface="+mj-lt"/>
              </a:rPr>
              <a:t>Public Health Division</a:t>
            </a:r>
          </a:p>
          <a:p>
            <a:pPr>
              <a:defRPr/>
            </a:pPr>
            <a:r>
              <a:rPr lang="en-US" sz="1200" dirty="0">
                <a:latin typeface="+mj-lt"/>
              </a:rPr>
              <a:t>Injury and Violence Prevention Program</a:t>
            </a:r>
          </a:p>
          <a:p>
            <a:pPr>
              <a:defRPr/>
            </a:pPr>
            <a:r>
              <a:rPr lang="en-US" sz="1200" dirty="0">
                <a:latin typeface="+mj-lt"/>
              </a:rPr>
              <a:t>p: 503-467-6927</a:t>
            </a:r>
          </a:p>
          <a:p>
            <a:pPr>
              <a:defRPr/>
            </a:pPr>
            <a:r>
              <a:rPr lang="en-US" sz="1200" dirty="0">
                <a:latin typeface="+mj-lt"/>
              </a:rPr>
              <a:t>e: </a:t>
            </a:r>
            <a:r>
              <a:rPr lang="en-US" sz="1200" dirty="0">
                <a:latin typeface="+mj-lt"/>
                <a:hlinkClick r:id="rId16"/>
              </a:rPr>
              <a:t>taylor.l.chambers@dhsoha.state.or.us</a:t>
            </a:r>
            <a:r>
              <a:rPr lang="en-US" sz="1200" dirty="0">
                <a:latin typeface="+mj-lt"/>
              </a:rPr>
              <a:t> </a:t>
            </a:r>
          </a:p>
          <a:p>
            <a:pPr>
              <a:defRPr/>
            </a:pPr>
            <a:endParaRPr lang="en-US" sz="1200" b="1" dirty="0">
              <a:latin typeface="+mj-lt"/>
            </a:endParaRPr>
          </a:p>
          <a:p>
            <a:pPr>
              <a:defRPr/>
            </a:pPr>
            <a:endParaRPr lang="en-US" sz="1200" b="1" dirty="0">
              <a:latin typeface="+mj-lt"/>
            </a:endParaRPr>
          </a:p>
          <a:p>
            <a:pPr>
              <a:defRPr/>
            </a:pPr>
            <a:endParaRPr lang="en-US" sz="1200" dirty="0">
              <a:latin typeface="+mj-lt"/>
            </a:endParaRPr>
          </a:p>
          <a:p>
            <a:pPr>
              <a:defRPr/>
            </a:pPr>
            <a:endParaRPr lang="en-US" dirty="0"/>
          </a:p>
        </p:txBody>
      </p:sp>
      <p:pic>
        <p:nvPicPr>
          <p:cNvPr id="4" name="Picture 3" descr="Text&#10;&#10;Description automatically generated">
            <a:hlinkClick r:id="rId17"/>
            <a:extLst>
              <a:ext uri="{FF2B5EF4-FFF2-40B4-BE49-F238E27FC236}">
                <a16:creationId xmlns:a16="http://schemas.microsoft.com/office/drawing/2014/main" id="{F8681F90-E43F-4AF8-A932-F0AB14411D9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68236" y="1285860"/>
            <a:ext cx="1738605" cy="528081"/>
          </a:xfrm>
          <a:prstGeom prst="rect">
            <a:avLst/>
          </a:prstGeom>
        </p:spPr>
      </p:pic>
      <p:sp>
        <p:nvSpPr>
          <p:cNvPr id="8" name="TextBox 7">
            <a:extLst>
              <a:ext uri="{FF2B5EF4-FFF2-40B4-BE49-F238E27FC236}">
                <a16:creationId xmlns:a16="http://schemas.microsoft.com/office/drawing/2014/main" id="{C853A38C-AFC1-47D9-B174-801E0F8098A7}"/>
              </a:ext>
            </a:extLst>
          </p:cNvPr>
          <p:cNvSpPr txBox="1"/>
          <p:nvPr/>
        </p:nvSpPr>
        <p:spPr>
          <a:xfrm>
            <a:off x="2896442" y="1804613"/>
            <a:ext cx="2579373" cy="338554"/>
          </a:xfrm>
          <a:prstGeom prst="rect">
            <a:avLst/>
          </a:prstGeom>
          <a:noFill/>
        </p:spPr>
        <p:txBody>
          <a:bodyPr wrap="square" rtlCol="0">
            <a:spAutoFit/>
          </a:bodyPr>
          <a:lstStyle/>
          <a:p>
            <a:r>
              <a:rPr lang="en-US" sz="1600" dirty="0">
                <a:latin typeface="+mn-lt"/>
              </a:rPr>
              <a:t>Text </a:t>
            </a:r>
            <a:r>
              <a:rPr lang="en-US" sz="1600" b="1" dirty="0">
                <a:latin typeface="+mn-lt"/>
              </a:rPr>
              <a:t>OREGON</a:t>
            </a:r>
            <a:r>
              <a:rPr lang="en-US" sz="1600" dirty="0">
                <a:latin typeface="+mn-lt"/>
              </a:rPr>
              <a:t> to 741741</a:t>
            </a:r>
          </a:p>
        </p:txBody>
      </p:sp>
      <p:pic>
        <p:nvPicPr>
          <p:cNvPr id="12" name="Picture 11">
            <a:extLst>
              <a:ext uri="{FF2B5EF4-FFF2-40B4-BE49-F238E27FC236}">
                <a16:creationId xmlns:a16="http://schemas.microsoft.com/office/drawing/2014/main" id="{FCAA8CD7-E3A2-4080-937D-6A4BFE843BE7}"/>
              </a:ext>
            </a:extLst>
          </p:cNvPr>
          <p:cNvPicPr>
            <a:picLocks noChangeAspect="1"/>
          </p:cNvPicPr>
          <p:nvPr/>
        </p:nvPicPr>
        <p:blipFill rotWithShape="1">
          <a:blip r:embed="rId19"/>
          <a:srcRect l="70435" t="32951" r="16932" b="47328"/>
          <a:stretch/>
        </p:blipFill>
        <p:spPr bwMode="auto">
          <a:xfrm>
            <a:off x="5682175" y="80963"/>
            <a:ext cx="3133725" cy="1332865"/>
          </a:xfrm>
          <a:prstGeom prst="rect">
            <a:avLst/>
          </a:prstGeom>
          <a:ln>
            <a:noFill/>
          </a:ln>
          <a:extLst>
            <a:ext uri="{53640926-AAD7-44D8-BBD7-CCE9431645EC}">
              <a14:shadowObscured xmlns:a14="http://schemas.microsoft.com/office/drawing/2010/main"/>
            </a:ext>
          </a:extLst>
        </p:spPr>
      </p:pic>
      <p:pic>
        <p:nvPicPr>
          <p:cNvPr id="13" name="Picture 12" descr="logo-spanish-thumb">
            <a:extLst>
              <a:ext uri="{FF2B5EF4-FFF2-40B4-BE49-F238E27FC236}">
                <a16:creationId xmlns:a16="http://schemas.microsoft.com/office/drawing/2014/main" id="{27C22364-4285-4C67-97B4-E599290A78D7}"/>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781063" y="1477692"/>
            <a:ext cx="1086485" cy="1190625"/>
          </a:xfrm>
          <a:prstGeom prst="rect">
            <a:avLst/>
          </a:prstGeom>
          <a:noFill/>
          <a:ln>
            <a:noFill/>
          </a:ln>
        </p:spPr>
      </p:pic>
      <p:pic>
        <p:nvPicPr>
          <p:cNvPr id="14" name="Picture 13">
            <a:extLst>
              <a:ext uri="{FF2B5EF4-FFF2-40B4-BE49-F238E27FC236}">
                <a16:creationId xmlns:a16="http://schemas.microsoft.com/office/drawing/2014/main" id="{3AE1854B-C8DA-4DB8-A452-D10D2C8BC41D}"/>
              </a:ext>
            </a:extLst>
          </p:cNvPr>
          <p:cNvPicPr>
            <a:picLocks noChangeAspect="1"/>
          </p:cNvPicPr>
          <p:nvPr/>
        </p:nvPicPr>
        <p:blipFill rotWithShape="1">
          <a:blip r:embed="rId19"/>
          <a:srcRect l="75817" t="38101" r="22686" b="50836"/>
          <a:stretch/>
        </p:blipFill>
        <p:spPr bwMode="auto">
          <a:xfrm>
            <a:off x="7034146" y="1616367"/>
            <a:ext cx="359642" cy="747692"/>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E34B4053-3D68-46E7-ABA2-E5A60F4E503F}"/>
              </a:ext>
            </a:extLst>
          </p:cNvPr>
          <p:cNvPicPr>
            <a:picLocks noChangeAspect="1"/>
          </p:cNvPicPr>
          <p:nvPr/>
        </p:nvPicPr>
        <p:blipFill rotWithShape="1">
          <a:blip r:embed="rId21">
            <a:extLst>
              <a:ext uri="{28A0092B-C50C-407E-A947-70E740481C1C}">
                <a14:useLocalDpi xmlns:a14="http://schemas.microsoft.com/office/drawing/2010/main" val="0"/>
              </a:ext>
            </a:extLst>
          </a:blip>
          <a:srcRect l="8245" t="6370" r="5497" b="4458"/>
          <a:stretch/>
        </p:blipFill>
        <p:spPr bwMode="auto">
          <a:xfrm>
            <a:off x="7440187" y="1419961"/>
            <a:ext cx="1259205" cy="1296670"/>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0094587E-A4E1-4C5C-AD63-2BE1151E52EF}"/>
              </a:ext>
            </a:extLst>
          </p:cNvPr>
          <p:cNvPicPr>
            <a:picLocks noChangeAspect="1"/>
          </p:cNvPicPr>
          <p:nvPr/>
        </p:nvPicPr>
        <p:blipFill>
          <a:blip r:embed="rId22"/>
          <a:stretch>
            <a:fillRect/>
          </a:stretch>
        </p:blipFill>
        <p:spPr>
          <a:xfrm>
            <a:off x="2628899" y="12248"/>
            <a:ext cx="2857500" cy="116205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and a dog on a beach&#10;&#10;Description automatically generated with medium confidence">
            <a:extLst>
              <a:ext uri="{FF2B5EF4-FFF2-40B4-BE49-F238E27FC236}">
                <a16:creationId xmlns:a16="http://schemas.microsoft.com/office/drawing/2014/main" id="{EF8AB9A5-3165-47C3-832D-1C5DFEA8A5CA}"/>
              </a:ext>
            </a:extLst>
          </p:cNvPr>
          <p:cNvPicPr>
            <a:picLocks noGrp="1" noChangeAspect="1"/>
          </p:cNvPicPr>
          <p:nvPr>
            <p:ph sz="half" idx="4294967295"/>
          </p:nvPr>
        </p:nvPicPr>
        <p:blipFill>
          <a:blip r:embed="rId3">
            <a:alphaModFix amt="85000"/>
            <a:extLst>
              <a:ext uri="{28A0092B-C50C-407E-A947-70E740481C1C}">
                <a14:useLocalDpi xmlns:a14="http://schemas.microsoft.com/office/drawing/2010/main" val="0"/>
              </a:ext>
            </a:extLst>
          </a:blip>
          <a:stretch>
            <a:fillRect/>
          </a:stretch>
        </p:blipFill>
        <p:spPr>
          <a:xfrm>
            <a:off x="0" y="-1"/>
            <a:ext cx="9144000" cy="6857543"/>
          </a:xfrm>
        </p:spPr>
      </p:pic>
      <p:sp>
        <p:nvSpPr>
          <p:cNvPr id="4" name="Content Placeholder 3">
            <a:extLst>
              <a:ext uri="{FF2B5EF4-FFF2-40B4-BE49-F238E27FC236}">
                <a16:creationId xmlns:a16="http://schemas.microsoft.com/office/drawing/2014/main" id="{2A55BED6-DD1C-4284-98F5-E0517789B44F}"/>
              </a:ext>
            </a:extLst>
          </p:cNvPr>
          <p:cNvSpPr>
            <a:spLocks noGrp="1"/>
          </p:cNvSpPr>
          <p:nvPr>
            <p:ph sz="half" idx="4294967295"/>
          </p:nvPr>
        </p:nvSpPr>
        <p:spPr>
          <a:xfrm>
            <a:off x="0" y="74613"/>
            <a:ext cx="8839200" cy="4038600"/>
          </a:xfrm>
        </p:spPr>
        <p:txBody>
          <a:bodyPr>
            <a:normAutofit/>
          </a:bodyPr>
          <a:lstStyle/>
          <a:p>
            <a:pPr marL="0" indent="0" algn="ctr">
              <a:buNone/>
            </a:pPr>
            <a:r>
              <a:rPr lang="en-US" sz="3200" b="1" dirty="0">
                <a:solidFill>
                  <a:schemeClr val="tx2">
                    <a:lumMod val="75000"/>
                  </a:schemeClr>
                </a:solidFill>
                <a:latin typeface="Footlight MT Light" panose="0204060206030A020304" pitchFamily="18" charset="0"/>
              </a:rPr>
              <a:t>Hope is that thing inside us that insists, despite all the evidence to the contrary, that something better awaits us if we have the courage to reach for it and to work it and to fight for it. </a:t>
            </a:r>
            <a:r>
              <a:rPr lang="en-US" sz="1600" b="1" dirty="0">
                <a:solidFill>
                  <a:schemeClr val="tx2">
                    <a:lumMod val="75000"/>
                  </a:schemeClr>
                </a:solidFill>
                <a:latin typeface="Footlight MT Light" panose="0204060206030A020304" pitchFamily="18" charset="0"/>
              </a:rPr>
              <a:t>Barack Obama</a:t>
            </a:r>
          </a:p>
        </p:txBody>
      </p:sp>
    </p:spTree>
    <p:extLst>
      <p:ext uri="{BB962C8B-B14F-4D97-AF65-F5344CB8AC3E}">
        <p14:creationId xmlns:p14="http://schemas.microsoft.com/office/powerpoint/2010/main" val="3651328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C53A-20A9-4632-9BF3-79AC9E02B7C5}"/>
              </a:ext>
            </a:extLst>
          </p:cNvPr>
          <p:cNvSpPr>
            <a:spLocks noGrp="1"/>
          </p:cNvSpPr>
          <p:nvPr>
            <p:ph type="title"/>
          </p:nvPr>
        </p:nvSpPr>
        <p:spPr>
          <a:xfrm>
            <a:off x="76200" y="-120130"/>
            <a:ext cx="8763000" cy="1143000"/>
          </a:xfrm>
        </p:spPr>
        <p:txBody>
          <a:bodyPr/>
          <a:lstStyle/>
          <a:p>
            <a:r>
              <a:rPr lang="en-US" sz="2600" dirty="0"/>
              <a:t>More on Small Numbers </a:t>
            </a:r>
          </a:p>
        </p:txBody>
      </p:sp>
      <p:sp>
        <p:nvSpPr>
          <p:cNvPr id="9" name="Rectangle 8">
            <a:extLst>
              <a:ext uri="{FF2B5EF4-FFF2-40B4-BE49-F238E27FC236}">
                <a16:creationId xmlns:a16="http://schemas.microsoft.com/office/drawing/2014/main" id="{8239BF93-E774-4751-B718-8E3E19787596}"/>
              </a:ext>
            </a:extLst>
          </p:cNvPr>
          <p:cNvSpPr/>
          <p:nvPr/>
        </p:nvSpPr>
        <p:spPr bwMode="auto">
          <a:xfrm>
            <a:off x="1027946" y="3276600"/>
            <a:ext cx="381000" cy="762000"/>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solidFill>
                  <a:schemeClr val="accent3"/>
                </a:solidFill>
              </a:ln>
              <a:solidFill>
                <a:schemeClr val="bg1">
                  <a:lumMod val="95000"/>
                </a:schemeClr>
              </a:solidFill>
              <a:effectLst/>
              <a:latin typeface="Times" pitchFamily="18" charset="0"/>
            </a:endParaRPr>
          </a:p>
        </p:txBody>
      </p:sp>
      <p:sp>
        <p:nvSpPr>
          <p:cNvPr id="5" name="TextBox 4">
            <a:extLst>
              <a:ext uri="{FF2B5EF4-FFF2-40B4-BE49-F238E27FC236}">
                <a16:creationId xmlns:a16="http://schemas.microsoft.com/office/drawing/2014/main" id="{301AD98D-F61A-4F2A-838B-45D00DC83798}"/>
              </a:ext>
            </a:extLst>
          </p:cNvPr>
          <p:cNvSpPr txBox="1"/>
          <p:nvPr/>
        </p:nvSpPr>
        <p:spPr>
          <a:xfrm>
            <a:off x="191254" y="797510"/>
            <a:ext cx="8647946" cy="1200329"/>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rgbClr val="005595"/>
                </a:solidFill>
                <a:latin typeface="Calibri" panose="020F0502020204030204" pitchFamily="34" charset="0"/>
                <a:cs typeface="Calibri" panose="020F0502020204030204" pitchFamily="34" charset="0"/>
              </a:rPr>
              <a:t>Counties with low counts may need to look to state, regional and national data as opposed to individual county level data</a:t>
            </a:r>
          </a:p>
          <a:p>
            <a:pPr marL="342900" indent="-342900">
              <a:buFont typeface="Arial" panose="020B0604020202020204" pitchFamily="34" charset="0"/>
              <a:buChar char="•"/>
            </a:pPr>
            <a:endParaRPr lang="en-US" dirty="0">
              <a:solidFill>
                <a:srgbClr val="005595"/>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68122DE-5554-49F8-8B8E-2552EAA1A1F4}"/>
              </a:ext>
            </a:extLst>
          </p:cNvPr>
          <p:cNvSpPr txBox="1"/>
          <p:nvPr/>
        </p:nvSpPr>
        <p:spPr>
          <a:xfrm>
            <a:off x="751726" y="2290240"/>
            <a:ext cx="7639050" cy="830997"/>
          </a:xfrm>
          <a:prstGeom prst="rect">
            <a:avLst/>
          </a:prstGeom>
          <a:noFill/>
        </p:spPr>
        <p:txBody>
          <a:bodyPr wrap="square" rtlCol="0">
            <a:spAutoFit/>
          </a:bodyPr>
          <a:lstStyle/>
          <a:p>
            <a:pPr algn="ctr"/>
            <a:r>
              <a:rPr lang="en-US" b="1" dirty="0">
                <a:solidFill>
                  <a:srgbClr val="005595"/>
                </a:solidFill>
                <a:latin typeface="+mn-lt"/>
              </a:rPr>
              <a:t>Suicide deaths and Rates by County Designation, Oregon, 2016-2020 </a:t>
            </a:r>
          </a:p>
        </p:txBody>
      </p:sp>
      <p:pic>
        <p:nvPicPr>
          <p:cNvPr id="14" name="Picture 14">
            <a:extLst>
              <a:ext uri="{FF2B5EF4-FFF2-40B4-BE49-F238E27FC236}">
                <a16:creationId xmlns:a16="http://schemas.microsoft.com/office/drawing/2014/main" id="{18D3C5C6-DD7D-8674-8398-AA6F67FDE770}"/>
              </a:ext>
            </a:extLst>
          </p:cNvPr>
          <p:cNvPicPr>
            <a:picLocks noChangeAspect="1"/>
          </p:cNvPicPr>
          <p:nvPr/>
        </p:nvPicPr>
        <p:blipFill>
          <a:blip r:embed="rId3"/>
          <a:stretch>
            <a:fillRect/>
          </a:stretch>
        </p:blipFill>
        <p:spPr>
          <a:xfrm>
            <a:off x="138023" y="3121722"/>
            <a:ext cx="8882330" cy="2368591"/>
          </a:xfrm>
          <a:prstGeom prst="rect">
            <a:avLst/>
          </a:prstGeom>
        </p:spPr>
      </p:pic>
    </p:spTree>
    <p:extLst>
      <p:ext uri="{BB962C8B-B14F-4D97-AF65-F5344CB8AC3E}">
        <p14:creationId xmlns:p14="http://schemas.microsoft.com/office/powerpoint/2010/main" val="1812531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7AEA3-C735-46EC-96AD-7D80C3459FB7}"/>
              </a:ext>
            </a:extLst>
          </p:cNvPr>
          <p:cNvSpPr>
            <a:spLocks noGrp="1"/>
          </p:cNvSpPr>
          <p:nvPr>
            <p:ph type="title"/>
          </p:nvPr>
        </p:nvSpPr>
        <p:spPr>
          <a:xfrm>
            <a:off x="304800" y="76200"/>
            <a:ext cx="8229600" cy="1143000"/>
          </a:xfrm>
        </p:spPr>
        <p:txBody>
          <a:bodyPr/>
          <a:lstStyle/>
          <a:p>
            <a:r>
              <a:rPr lang="en-US" dirty="0"/>
              <a:t>Data Systems Administered by OHA Injury and Violence Prevention Program </a:t>
            </a:r>
          </a:p>
        </p:txBody>
      </p:sp>
      <p:sp>
        <p:nvSpPr>
          <p:cNvPr id="3" name="Content Placeholder 2">
            <a:extLst>
              <a:ext uri="{FF2B5EF4-FFF2-40B4-BE49-F238E27FC236}">
                <a16:creationId xmlns:a16="http://schemas.microsoft.com/office/drawing/2014/main" id="{FE942D3B-BB9B-406B-9383-91ECDA805D1E}"/>
              </a:ext>
            </a:extLst>
          </p:cNvPr>
          <p:cNvSpPr>
            <a:spLocks noGrp="1"/>
          </p:cNvSpPr>
          <p:nvPr>
            <p:ph idx="1"/>
          </p:nvPr>
        </p:nvSpPr>
        <p:spPr>
          <a:xfrm>
            <a:off x="190500" y="1981200"/>
            <a:ext cx="8763000" cy="5105400"/>
          </a:xfrm>
        </p:spPr>
        <p:txBody>
          <a:bodyPr/>
          <a:lstStyle/>
          <a:p>
            <a:r>
              <a:rPr lang="en-US" sz="2400" dirty="0"/>
              <a:t>Oregon Violent Death Reporting System (ORVDRS)</a:t>
            </a:r>
          </a:p>
          <a:p>
            <a:pPr marL="457200" lvl="1" indent="0">
              <a:buNone/>
            </a:pPr>
            <a:endParaRPr lang="en-US" sz="2400" dirty="0"/>
          </a:p>
          <a:p>
            <a:r>
              <a:rPr lang="en-US" sz="2400" dirty="0"/>
              <a:t>Oregon Electronic Surveillance System for the Early Notification of Community Based Epidemics (ESSENCE)</a:t>
            </a:r>
          </a:p>
          <a:p>
            <a:pPr marL="457200" lvl="1" indent="0">
              <a:buNone/>
            </a:pPr>
            <a:endParaRPr lang="en-US" sz="2400" dirty="0"/>
          </a:p>
          <a:p>
            <a:r>
              <a:rPr lang="en-US" sz="2400" dirty="0"/>
              <a:t>Oregon Association of Hospital and Health System (OAHHS) Data Set</a:t>
            </a:r>
          </a:p>
        </p:txBody>
      </p:sp>
    </p:spTree>
    <p:extLst>
      <p:ext uri="{BB962C8B-B14F-4D97-AF65-F5344CB8AC3E}">
        <p14:creationId xmlns:p14="http://schemas.microsoft.com/office/powerpoint/2010/main" val="3081868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Oregon Violent Death Reporting System (ORVDRS)</a:t>
            </a:r>
            <a:endParaRPr lang="en-US" sz="2000" b="0" dirty="0"/>
          </a:p>
        </p:txBody>
      </p:sp>
      <p:sp>
        <p:nvSpPr>
          <p:cNvPr id="3" name="Content Placeholder 2"/>
          <p:cNvSpPr>
            <a:spLocks noGrp="1"/>
          </p:cNvSpPr>
          <p:nvPr>
            <p:ph idx="1"/>
          </p:nvPr>
        </p:nvSpPr>
        <p:spPr/>
        <p:txBody>
          <a:bodyPr>
            <a:normAutofit/>
          </a:bodyPr>
          <a:lstStyle/>
          <a:p>
            <a:r>
              <a:rPr lang="en-US" dirty="0"/>
              <a:t>Collects information on violent deaths (homicide, suicide and firearm deaths) from death certificates, medical examiner reports, and law enforcement reports</a:t>
            </a:r>
          </a:p>
          <a:p>
            <a:pPr marL="0" indent="0">
              <a:buNone/>
            </a:pPr>
            <a:r>
              <a:rPr lang="en-US" dirty="0"/>
              <a:t> </a:t>
            </a:r>
          </a:p>
          <a:p>
            <a:r>
              <a:rPr lang="en-US" dirty="0"/>
              <a:t>Information available through </a:t>
            </a:r>
            <a:r>
              <a:rPr lang="en-US" dirty="0">
                <a:hlinkClick r:id="rId3"/>
              </a:rPr>
              <a:t>OHA Violent Death Dashboards</a:t>
            </a:r>
            <a:endParaRPr lang="en-US" dirty="0"/>
          </a:p>
          <a:p>
            <a:endParaRPr lang="en-US" dirty="0"/>
          </a:p>
          <a:p>
            <a:r>
              <a:rPr lang="en-US" dirty="0"/>
              <a:t>Entities that meet the OHA Public Health Division data use requirements (Ex: Local Public Health Authorities, suicide/violence grant recipients and contract agencies) can request access to county level data. Request OVDRS Data Use Agreement from Meghan or Taylor. </a:t>
            </a:r>
          </a:p>
        </p:txBody>
      </p:sp>
      <p:sp>
        <p:nvSpPr>
          <p:cNvPr id="5" name="Slide Number Placeholder 4"/>
          <p:cNvSpPr>
            <a:spLocks noGrp="1"/>
          </p:cNvSpPr>
          <p:nvPr>
            <p:ph type="sldNum" sz="quarter" idx="10"/>
          </p:nvPr>
        </p:nvSpPr>
        <p:spPr/>
        <p:txBody>
          <a:bodyPr/>
          <a:lstStyle/>
          <a:p>
            <a:fld id="{E35B1C7C-2FE3-440E-960B-DC336E9D4EC3}" type="slidenum">
              <a:rPr lang="en-US" smtClean="0"/>
              <a:pPr/>
              <a:t>6</a:t>
            </a:fld>
            <a:endParaRPr lang="en-US" dirty="0"/>
          </a:p>
        </p:txBody>
      </p:sp>
    </p:spTree>
    <p:extLst>
      <p:ext uri="{BB962C8B-B14F-4D97-AF65-F5344CB8AC3E}">
        <p14:creationId xmlns:p14="http://schemas.microsoft.com/office/powerpoint/2010/main" val="3309191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Oregon Violent Death Reporting System (ORVDRS)</a:t>
            </a:r>
            <a:endParaRPr lang="en-US" sz="2000" b="0" dirty="0"/>
          </a:p>
        </p:txBody>
      </p:sp>
      <p:sp>
        <p:nvSpPr>
          <p:cNvPr id="3" name="Content Placeholder 2"/>
          <p:cNvSpPr>
            <a:spLocks noGrp="1"/>
          </p:cNvSpPr>
          <p:nvPr>
            <p:ph idx="1"/>
          </p:nvPr>
        </p:nvSpPr>
        <p:spPr/>
        <p:txBody>
          <a:bodyPr>
            <a:normAutofit/>
          </a:bodyPr>
          <a:lstStyle/>
          <a:p>
            <a:pPr marL="0" indent="0">
              <a:buNone/>
            </a:pPr>
            <a:r>
              <a:rPr lang="en-US" dirty="0"/>
              <a:t>Data Elements Include: </a:t>
            </a:r>
          </a:p>
          <a:p>
            <a:pPr lvl="1"/>
            <a:r>
              <a:rPr lang="en-US" dirty="0"/>
              <a:t>Decedents’ demographics (age, sex, race/ethnicity)</a:t>
            </a:r>
            <a:endParaRPr lang="en-US" dirty="0">
              <a:cs typeface="Arial"/>
            </a:endParaRPr>
          </a:p>
          <a:p>
            <a:pPr lvl="1"/>
            <a:r>
              <a:rPr lang="en-US" dirty="0"/>
              <a:t>Injury and death (time, location)</a:t>
            </a:r>
            <a:endParaRPr lang="en-US" dirty="0">
              <a:cs typeface="Arial"/>
            </a:endParaRPr>
          </a:p>
          <a:p>
            <a:pPr lvl="1"/>
            <a:r>
              <a:rPr lang="en-US" dirty="0"/>
              <a:t>Circumstances surrounding incident (Mental and behavioral health status, financial crisis…</a:t>
            </a:r>
            <a:endParaRPr lang="en-US" dirty="0">
              <a:cs typeface="Arial"/>
            </a:endParaRPr>
          </a:p>
          <a:p>
            <a:pPr lvl="1"/>
            <a:r>
              <a:rPr lang="en-US" dirty="0"/>
              <a:t>Toxicology test results </a:t>
            </a:r>
            <a:endParaRPr lang="en-US" dirty="0">
              <a:cs typeface="Arial"/>
            </a:endParaRPr>
          </a:p>
          <a:p>
            <a:pPr lvl="1"/>
            <a:r>
              <a:rPr lang="en-US" dirty="0"/>
              <a:t>Substance use (history and treatment) </a:t>
            </a:r>
            <a:endParaRPr lang="en-US" dirty="0">
              <a:cs typeface="Arial"/>
            </a:endParaRPr>
          </a:p>
          <a:p>
            <a:pPr lvl="1"/>
            <a:r>
              <a:rPr lang="en-US" dirty="0"/>
              <a:t>Occupational group data</a:t>
            </a:r>
            <a:endParaRPr lang="en-US" dirty="0">
              <a:cs typeface="Arial"/>
            </a:endParaRPr>
          </a:p>
        </p:txBody>
      </p:sp>
      <p:sp>
        <p:nvSpPr>
          <p:cNvPr id="5" name="Slide Number Placeholder 4"/>
          <p:cNvSpPr>
            <a:spLocks noGrp="1"/>
          </p:cNvSpPr>
          <p:nvPr>
            <p:ph type="sldNum" sz="quarter" idx="10"/>
          </p:nvPr>
        </p:nvSpPr>
        <p:spPr/>
        <p:txBody>
          <a:bodyPr/>
          <a:lstStyle/>
          <a:p>
            <a:fld id="{E35B1C7C-2FE3-440E-960B-DC336E9D4EC3}" type="slidenum">
              <a:rPr lang="en-US" smtClean="0"/>
              <a:pPr/>
              <a:t>7</a:t>
            </a:fld>
            <a:endParaRPr lang="en-US" dirty="0"/>
          </a:p>
        </p:txBody>
      </p:sp>
    </p:spTree>
    <p:extLst>
      <p:ext uri="{BB962C8B-B14F-4D97-AF65-F5344CB8AC3E}">
        <p14:creationId xmlns:p14="http://schemas.microsoft.com/office/powerpoint/2010/main" val="195945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8CB0CB-D73F-CD75-F16A-19AC70DE144B}"/>
              </a:ext>
            </a:extLst>
          </p:cNvPr>
          <p:cNvSpPr>
            <a:spLocks noGrp="1"/>
          </p:cNvSpPr>
          <p:nvPr>
            <p:ph type="dt" sz="half" idx="10"/>
          </p:nvPr>
        </p:nvSpPr>
        <p:spPr/>
        <p:txBody>
          <a:bodyPr/>
          <a:lstStyle/>
          <a:p>
            <a:pPr>
              <a:defRPr/>
            </a:pPr>
            <a:r>
              <a:rPr lang="en-US" dirty="0"/>
              <a:t>(Enter) DEPARTMENT (ALL CAPS)</a:t>
            </a:r>
            <a:br>
              <a:rPr lang="en-US" dirty="0"/>
            </a:br>
            <a:r>
              <a:rPr lang="en-US" dirty="0"/>
              <a:t>(Enter) Division or Office (Mixed Case)</a:t>
            </a:r>
          </a:p>
          <a:p>
            <a:pPr>
              <a:defRPr/>
            </a:pPr>
            <a:endParaRPr lang="en-US" dirty="0"/>
          </a:p>
        </p:txBody>
      </p:sp>
      <p:pic>
        <p:nvPicPr>
          <p:cNvPr id="4" name="Picture 4">
            <a:extLst>
              <a:ext uri="{FF2B5EF4-FFF2-40B4-BE49-F238E27FC236}">
                <a16:creationId xmlns:a16="http://schemas.microsoft.com/office/drawing/2014/main" id="{8439ED80-19C3-729F-7CED-D7DBEADDC431}"/>
              </a:ext>
            </a:extLst>
          </p:cNvPr>
          <p:cNvPicPr>
            <a:picLocks noChangeAspect="1"/>
          </p:cNvPicPr>
          <p:nvPr/>
        </p:nvPicPr>
        <p:blipFill>
          <a:blip r:embed="rId3"/>
          <a:stretch>
            <a:fillRect/>
          </a:stretch>
        </p:blipFill>
        <p:spPr>
          <a:xfrm>
            <a:off x="363846" y="76048"/>
            <a:ext cx="8416309" cy="6693932"/>
          </a:xfrm>
          <a:prstGeom prst="rect">
            <a:avLst/>
          </a:prstGeom>
        </p:spPr>
      </p:pic>
    </p:spTree>
    <p:extLst>
      <p:ext uri="{BB962C8B-B14F-4D97-AF65-F5344CB8AC3E}">
        <p14:creationId xmlns:p14="http://schemas.microsoft.com/office/powerpoint/2010/main" val="3438644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2" y="36095"/>
            <a:ext cx="8686800" cy="1143000"/>
          </a:xfrm>
        </p:spPr>
        <p:txBody>
          <a:bodyPr/>
          <a:lstStyle/>
          <a:p>
            <a:r>
              <a:rPr lang="en-US" dirty="0"/>
              <a:t>Note about Center for Health Statistics Data</a:t>
            </a:r>
            <a:endParaRPr lang="en-US" sz="2000" b="0" dirty="0"/>
          </a:p>
        </p:txBody>
      </p:sp>
      <p:sp>
        <p:nvSpPr>
          <p:cNvPr id="3" name="Content Placeholder 2"/>
          <p:cNvSpPr>
            <a:spLocks noGrp="1"/>
          </p:cNvSpPr>
          <p:nvPr>
            <p:ph idx="1"/>
          </p:nvPr>
        </p:nvSpPr>
        <p:spPr>
          <a:xfrm>
            <a:off x="228600" y="990600"/>
            <a:ext cx="8686800" cy="4572000"/>
          </a:xfrm>
        </p:spPr>
        <p:txBody>
          <a:bodyPr>
            <a:normAutofit fontScale="92500" lnSpcReduction="10000"/>
          </a:bodyPr>
          <a:lstStyle/>
          <a:p>
            <a:r>
              <a:rPr lang="en-US" dirty="0"/>
              <a:t>OHA’s Vital Statistics, Center for Health Statistics provides death data including violent deaths through review of death certificates.</a:t>
            </a:r>
          </a:p>
          <a:p>
            <a:endParaRPr lang="en-US" dirty="0"/>
          </a:p>
          <a:p>
            <a:r>
              <a:rPr lang="en-US" dirty="0"/>
              <a:t>Information is available by state, county, age, race, ethnicity and sex. </a:t>
            </a:r>
          </a:p>
          <a:p>
            <a:endParaRPr lang="en-US" dirty="0"/>
          </a:p>
          <a:p>
            <a:r>
              <a:rPr lang="en-US" dirty="0"/>
              <a:t>Preliminary death data, including suicide deaths, are updated monthly through the </a:t>
            </a:r>
            <a:r>
              <a:rPr lang="en-US" dirty="0">
                <a:hlinkClick r:id="rId3"/>
              </a:rPr>
              <a:t>OHA Vital Statistics Death Data Dashboards</a:t>
            </a:r>
            <a:r>
              <a:rPr lang="en-US" dirty="0"/>
              <a:t>. Data is finalized 10 to 11 months after the calendar year. For example, data from 2021 will be finalized by November 2022. There is also an </a:t>
            </a:r>
            <a:r>
              <a:rPr lang="en-US" dirty="0">
                <a:hlinkClick r:id="rId3"/>
              </a:rPr>
              <a:t>Injury Death Dashboard </a:t>
            </a:r>
            <a:r>
              <a:rPr lang="en-US" dirty="0"/>
              <a:t>with state and county level data available using finalized data.</a:t>
            </a:r>
          </a:p>
          <a:p>
            <a:endParaRPr lang="en-US" dirty="0"/>
          </a:p>
          <a:p>
            <a:r>
              <a:rPr lang="en-US" dirty="0"/>
              <a:t>CHS data can be requested if the requestor has a valid need for the information, the requestor is authorized to receive the information; and the integrity of the vital record or report ca be assured. Learn more and request data via the </a:t>
            </a:r>
            <a:r>
              <a:rPr lang="en-US" dirty="0">
                <a:hlinkClick r:id="rId4"/>
              </a:rPr>
              <a:t>OHA Vital Statistics Data Use Request webpage</a:t>
            </a:r>
            <a:r>
              <a:rPr lang="en-US" dirty="0"/>
              <a:t>.   </a:t>
            </a:r>
          </a:p>
        </p:txBody>
      </p:sp>
      <p:sp>
        <p:nvSpPr>
          <p:cNvPr id="5" name="Slide Number Placeholder 4"/>
          <p:cNvSpPr>
            <a:spLocks noGrp="1"/>
          </p:cNvSpPr>
          <p:nvPr>
            <p:ph type="sldNum" sz="quarter" idx="10"/>
          </p:nvPr>
        </p:nvSpPr>
        <p:spPr/>
        <p:txBody>
          <a:bodyPr/>
          <a:lstStyle/>
          <a:p>
            <a:fld id="{E35B1C7C-2FE3-440E-960B-DC336E9D4EC3}" type="slidenum">
              <a:rPr lang="en-US" smtClean="0"/>
              <a:pPr/>
              <a:t>9</a:t>
            </a:fld>
            <a:endParaRPr lang="en-US" dirty="0"/>
          </a:p>
        </p:txBody>
      </p:sp>
    </p:spTree>
    <p:extLst>
      <p:ext uri="{BB962C8B-B14F-4D97-AF65-F5344CB8AC3E}">
        <p14:creationId xmlns:p14="http://schemas.microsoft.com/office/powerpoint/2010/main" val="1271620008"/>
      </p:ext>
    </p:extLst>
  </p:cSld>
  <p:clrMapOvr>
    <a:masterClrMapping/>
  </p:clrMapOvr>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743CFC92FEC4642877EFA0B7C3C40B1" ma:contentTypeVersion="10" ma:contentTypeDescription="Create a new document." ma:contentTypeScope="" ma:versionID="35a09e610287191c886bd62add5a2268">
  <xsd:schema xmlns:xsd="http://www.w3.org/2001/XMLSchema" xmlns:xs="http://www.w3.org/2001/XMLSchema" xmlns:p="http://schemas.microsoft.com/office/2006/metadata/properties" xmlns:ns3="7767591c-b422-4aed-881f-641c8cc406a0" xmlns:ns4="53d275ce-cf6b-4d0a-bb32-22f75fac91bb" targetNamespace="http://schemas.microsoft.com/office/2006/metadata/properties" ma:root="true" ma:fieldsID="6d30ebdda1e3e1d398f75b31dcdb7616" ns3:_="" ns4:_="">
    <xsd:import namespace="7767591c-b422-4aed-881f-641c8cc406a0"/>
    <xsd:import namespace="53d275ce-cf6b-4d0a-bb32-22f75fac91b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7591c-b422-4aed-881f-641c8cc406a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d275ce-cf6b-4d0a-bb32-22f75fac91b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E41583-BA45-4035-B9AF-C2B253D91F66}">
  <ds:schemaRefs>
    <ds:schemaRef ds:uri="http://schemas.microsoft.com/sharepoint/v3/contenttype/forms"/>
  </ds:schemaRefs>
</ds:datastoreItem>
</file>

<file path=customXml/itemProps2.xml><?xml version="1.0" encoding="utf-8"?>
<ds:datastoreItem xmlns:ds="http://schemas.openxmlformats.org/officeDocument/2006/customXml" ds:itemID="{0833A517-E1AD-48BF-A8D1-0E0704A8E01D}">
  <ds:schemaRefs>
    <ds:schemaRef ds:uri="53d275ce-cf6b-4d0a-bb32-22f75fac91bb"/>
    <ds:schemaRef ds:uri="7767591c-b422-4aed-881f-641c8cc406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5ACEAD7-B095-4364-8D00-CAF65A712678}">
  <ds:schemaRefs>
    <ds:schemaRef ds:uri="53d275ce-cf6b-4d0a-bb32-22f75fac91bb"/>
    <ds:schemaRef ds:uri="7767591c-b422-4aed-881f-641c8cc406a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7639</Words>
  <Application>Microsoft Office PowerPoint</Application>
  <PresentationFormat>On-screen Show (4:3)</PresentationFormat>
  <Paragraphs>521</Paragraphs>
  <Slides>34</Slides>
  <Notes>34</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34</vt:i4>
      </vt:variant>
    </vt:vector>
  </HeadingPairs>
  <TitlesOfParts>
    <vt:vector size="50" baseType="lpstr">
      <vt:lpstr>-apple-system</vt:lpstr>
      <vt:lpstr>Arial</vt:lpstr>
      <vt:lpstr>brandon-grotesque</vt:lpstr>
      <vt:lpstr>Calibri</vt:lpstr>
      <vt:lpstr>Calibri Light</vt:lpstr>
      <vt:lpstr>Footlight MT Light</vt:lpstr>
      <vt:lpstr>museo-sans</vt:lpstr>
      <vt:lpstr>Raleway</vt:lpstr>
      <vt:lpstr>Roboto</vt:lpstr>
      <vt:lpstr>Sharp Sans</vt:lpstr>
      <vt:lpstr>Source Sans Pro</vt:lpstr>
      <vt:lpstr>Times</vt:lpstr>
      <vt:lpstr>Times New Roman</vt:lpstr>
      <vt:lpstr>Volkhov</vt:lpstr>
      <vt:lpstr>Custom Design</vt:lpstr>
      <vt:lpstr>1_Custom Design</vt:lpstr>
      <vt:lpstr>Telling the Story of Suicide in Your Community: State and County Level Mortality and Morbidity Data Sources </vt:lpstr>
      <vt:lpstr>Understanding Suicide Data: Why is Data Important to Suicide Prevention? </vt:lpstr>
      <vt:lpstr>Note on Data Systems </vt:lpstr>
      <vt:lpstr>More on Small Numbers </vt:lpstr>
      <vt:lpstr>Data Systems Administered by OHA Injury and Violence Prevention Program </vt:lpstr>
      <vt:lpstr>Oregon Violent Death Reporting System (ORVDRS)</vt:lpstr>
      <vt:lpstr>Oregon Violent Death Reporting System (ORVDRS)</vt:lpstr>
      <vt:lpstr>PowerPoint Presentation</vt:lpstr>
      <vt:lpstr>Note about Center for Health Statistics Data</vt:lpstr>
      <vt:lpstr>OHA Preliminary Mortality Death Dashboard</vt:lpstr>
      <vt:lpstr>What’s the Difference between CHS and ORVDRS? </vt:lpstr>
      <vt:lpstr>Oregon Violent Death Reporting System (ORVDRS)</vt:lpstr>
      <vt:lpstr>Oregon Violent Death Reporting System (ORVDRS)</vt:lpstr>
      <vt:lpstr>Oregon Violent Death Reporting System (ORVDRS)</vt:lpstr>
      <vt:lpstr>PowerPoint Presentation</vt:lpstr>
      <vt:lpstr>How many suicide-related visits have there been to Emergency Departments and Urgent Care Centers for ages 18 and under? </vt:lpstr>
      <vt:lpstr>What do suicide attempt visits in Oregon look like based on age? </vt:lpstr>
      <vt:lpstr>Hospital Discharge Data from Oregon Association of Hospital and Health Systems </vt:lpstr>
      <vt:lpstr>Emergency Dept. and Hospital Discharged Data Elements include:</vt:lpstr>
      <vt:lpstr>Hospital Discharge Data from Oregon Association of Hospital and Health Systems </vt:lpstr>
      <vt:lpstr>Which communities are hospitalized for suicide/self-harm? </vt:lpstr>
      <vt:lpstr>Hospital Discharge Data from Oregon Association of Hospital and Health Systems </vt:lpstr>
      <vt:lpstr>Who is the primary payer for ED visits related to suicide/self-harm for 10-24 years olds? </vt:lpstr>
      <vt:lpstr>What is the Difference Between ESSENSE and the OAHHS Data Sets? </vt:lpstr>
      <vt:lpstr>Visualizations of Race and Ethnicity Data </vt:lpstr>
      <vt:lpstr>PowerPoint Presentation</vt:lpstr>
      <vt:lpstr>PowerPoint Presentation</vt:lpstr>
      <vt:lpstr>Note on Sexual Orientation Data </vt:lpstr>
      <vt:lpstr>This is only part of the story of suicide…</vt:lpstr>
      <vt:lpstr>This is only part of the story of suicide…</vt:lpstr>
      <vt:lpstr>This is only part of the story of suicide...</vt:lpstr>
      <vt:lpstr>Additional Learning and Resources</vt:lpstr>
      <vt:lpstr>PowerPoint Presentation</vt:lpstr>
      <vt:lpstr>PowerPoint Presentation</vt:lpstr>
    </vt:vector>
  </TitlesOfParts>
  <Company>Joe's World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Joe B</dc:creator>
  <cp:lastModifiedBy>Crane Meghan</cp:lastModifiedBy>
  <cp:revision>2</cp:revision>
  <dcterms:created xsi:type="dcterms:W3CDTF">2010-08-23T12:44:57Z</dcterms:created>
  <dcterms:modified xsi:type="dcterms:W3CDTF">2022-10-07T22:38:23Z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0x0101003743CFC92FEC4642877EFA0B7C3C40B1</vt:lpwstr>
  </property>
</Properties>
</file>